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5" r:id="rId7"/>
    <p:sldId id="263" r:id="rId8"/>
    <p:sldId id="264" r:id="rId9"/>
  </p:sldIdLst>
  <p:sldSz cx="9144000" cy="6858000" type="screen4x3"/>
  <p:notesSz cx="6858000" cy="9144000"/>
  <p:defaultTextStyle>
    <a:defPPr marL="0" marR="0" lvl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>
        <a:ln>
          <a:noFill/>
        </a:ln>
        <a:solidFill>
          <a:srgbClr val="000000"/>
        </a:solidFill>
        <a:effectLst/>
      </a:defRPr>
    </a:defPPr>
    <a:lvl1pPr marL="0" marR="0" lvl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>
        <a:ln>
          <a:noFill/>
        </a:ln>
        <a:solidFill>
          <a:srgbClr val="000000"/>
        </a:solidFill>
        <a:effectLst/>
        <a:latin typeface="Arial"/>
        <a:ea typeface="Arial"/>
        <a:cs typeface="Arial"/>
        <a:sym typeface="Arial"/>
      </a:defRPr>
    </a:lvl1pPr>
    <a:lvl2pPr marL="0" marR="0" lvl="1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>
        <a:ln>
          <a:noFill/>
        </a:ln>
        <a:solidFill>
          <a:srgbClr val="000000"/>
        </a:solidFill>
        <a:effectLst/>
        <a:latin typeface="Arial"/>
        <a:ea typeface="Arial"/>
        <a:cs typeface="Arial"/>
        <a:sym typeface="Arial"/>
      </a:defRPr>
    </a:lvl2pPr>
    <a:lvl3pPr marL="0" marR="0" lvl="2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>
        <a:ln>
          <a:noFill/>
        </a:ln>
        <a:solidFill>
          <a:srgbClr val="000000"/>
        </a:solidFill>
        <a:effectLst/>
        <a:latin typeface="Arial"/>
        <a:ea typeface="Arial"/>
        <a:cs typeface="Arial"/>
        <a:sym typeface="Arial"/>
      </a:defRPr>
    </a:lvl3pPr>
    <a:lvl4pPr marL="0" marR="0" lvl="3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>
        <a:ln>
          <a:noFill/>
        </a:ln>
        <a:solidFill>
          <a:srgbClr val="000000"/>
        </a:solidFill>
        <a:effectLst/>
        <a:latin typeface="Arial"/>
        <a:ea typeface="Arial"/>
        <a:cs typeface="Arial"/>
        <a:sym typeface="Arial"/>
      </a:defRPr>
    </a:lvl4pPr>
    <a:lvl5pPr marL="0" marR="0" lvl="4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>
        <a:ln>
          <a:noFill/>
        </a:ln>
        <a:solidFill>
          <a:srgbClr val="000000"/>
        </a:solidFill>
        <a:effectLst/>
        <a:latin typeface="Arial"/>
        <a:ea typeface="Arial"/>
        <a:cs typeface="Arial"/>
        <a:sym typeface="Arial"/>
      </a:defRPr>
    </a:lvl5pPr>
    <a:lvl6pPr marL="0" marR="0" lvl="5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>
        <a:ln>
          <a:noFill/>
        </a:ln>
        <a:solidFill>
          <a:srgbClr val="000000"/>
        </a:solidFill>
        <a:effectLst/>
        <a:latin typeface="Arial"/>
        <a:ea typeface="Arial"/>
        <a:cs typeface="Arial"/>
        <a:sym typeface="Arial"/>
      </a:defRPr>
    </a:lvl6pPr>
    <a:lvl7pPr marL="0" marR="0" lvl="6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>
        <a:ln>
          <a:noFill/>
        </a:ln>
        <a:solidFill>
          <a:srgbClr val="000000"/>
        </a:solidFill>
        <a:effectLst/>
        <a:latin typeface="Arial"/>
        <a:ea typeface="Arial"/>
        <a:cs typeface="Arial"/>
        <a:sym typeface="Arial"/>
      </a:defRPr>
    </a:lvl7pPr>
    <a:lvl8pPr marL="0" marR="0" lvl="7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>
        <a:ln>
          <a:noFill/>
        </a:ln>
        <a:solidFill>
          <a:srgbClr val="000000"/>
        </a:solidFill>
        <a:effectLst/>
        <a:latin typeface="Arial"/>
        <a:ea typeface="Arial"/>
        <a:cs typeface="Arial"/>
        <a:sym typeface="Arial"/>
      </a:defRPr>
    </a:lvl8pPr>
    <a:lvl9pPr marL="0" marR="0" lvl="8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>
        <a:ln>
          <a:noFill/>
        </a:ln>
        <a:solidFill>
          <a:srgbClr val="000000"/>
        </a:solidFill>
        <a:effectLst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EEE"/>
          </a:solidFill>
        </a:fill>
      </a:tcStyle>
    </a:wholeTbl>
    <a:band2H>
      <a:tcTxStyle/>
      <a:tcStyle>
        <a:tcBdr/>
        <a:fill>
          <a:solidFill>
            <a:srgbClr val="EAEFF7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0" name="Shape 6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r>
              <a:t>1. TITLE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r>
              <a:t>2. GENERAL INFORMATION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r>
              <a:t>3. REQUIREMENTS 1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7" name="Shape 9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4. REQUIREMENTS &amp; NUMBERS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" name="Shape 11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5. STRUCTURE AND PECULIARITIES 1 COMPULSORY COURSES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3" name="Shape 14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9. HIRE ME!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☺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8" name="Shape 14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r>
              <a:t>1. TITLE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ine"/>
          <p:cNvSpPr/>
          <p:nvPr/>
        </p:nvSpPr>
        <p:spPr>
          <a:xfrm>
            <a:off x="685799" y="3398836"/>
            <a:ext cx="7848601" cy="1590"/>
          </a:xfrm>
          <a:prstGeom prst="line">
            <a:avLst/>
          </a:prstGeom>
          <a:ln w="19050">
            <a:solidFill>
              <a:srgbClr val="24285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Line"/>
          <p:cNvSpPr/>
          <p:nvPr/>
        </p:nvSpPr>
        <p:spPr>
          <a:xfrm>
            <a:off x="731837" y="4598986"/>
            <a:ext cx="7848601" cy="1590"/>
          </a:xfrm>
          <a:prstGeom prst="line">
            <a:avLst/>
          </a:prstGeom>
          <a:ln w="19050">
            <a:solidFill>
              <a:srgbClr val="24285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Line"/>
          <p:cNvSpPr/>
          <p:nvPr/>
        </p:nvSpPr>
        <p:spPr>
          <a:xfrm flipH="1">
            <a:off x="4571999" y="1692275"/>
            <a:ext cx="1589" cy="4708525"/>
          </a:xfrm>
          <a:prstGeom prst="line">
            <a:avLst/>
          </a:prstGeom>
          <a:ln w="19050">
            <a:solidFill>
              <a:srgbClr val="24285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1" name="Title Text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42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Line"/>
          <p:cNvSpPr/>
          <p:nvPr/>
        </p:nvSpPr>
        <p:spPr>
          <a:xfrm flipH="1">
            <a:off x="2774950" y="792162"/>
            <a:ext cx="1588" cy="5578476"/>
          </a:xfrm>
          <a:prstGeom prst="line">
            <a:avLst/>
          </a:prstGeom>
          <a:ln w="19050">
            <a:solidFill>
              <a:srgbClr val="24285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-1" y="220662"/>
            <a:ext cx="9144002" cy="228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ctangle"/>
          <p:cNvSpPr/>
          <p:nvPr/>
        </p:nvSpPr>
        <p:spPr>
          <a:xfrm>
            <a:off x="-1" y="0"/>
            <a:ext cx="9144002" cy="36512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620000" y="38944"/>
            <a:ext cx="301908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 sz="1400" b="1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242852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242852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242852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242852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242852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242852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242852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242852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242852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182562" marR="0" indent="-182562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85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493712" marR="0" indent="-219075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85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791104" marR="0" indent="-243416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9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096168" marR="0" indent="-273843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1284967" marR="0" indent="-234042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1742167" marR="0" indent="-234042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2199367" marR="0" indent="-234042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2656567" marR="0" indent="-234042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3113767" marR="0" indent="-234042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+ logo .png" descr="+ logo .png"/>
          <p:cNvPicPr>
            <a:picLocks noChangeAspect="1"/>
          </p:cNvPicPr>
          <p:nvPr/>
        </p:nvPicPr>
        <p:blipFill>
          <a:blip r:embed="rId3">
            <a:extLst/>
          </a:blip>
          <a:srcRect l="9649" t="5593" r="6712" b="13285"/>
          <a:stretch>
            <a:fillRect/>
          </a:stretch>
        </p:blipFill>
        <p:spPr>
          <a:xfrm>
            <a:off x="2166937" y="1100137"/>
            <a:ext cx="5064126" cy="49117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NB! Учебный процесс осуществляется профессорско-преподавательским составом НГУ и преподавателями-носителями языка."/>
          <p:cNvSpPr txBox="1"/>
          <p:nvPr/>
        </p:nvSpPr>
        <p:spPr>
          <a:xfrm>
            <a:off x="1043608" y="5733256"/>
            <a:ext cx="7272808" cy="584775"/>
          </a:xfrm>
          <a:prstGeom prst="rect">
            <a:avLst/>
          </a:prstGeom>
          <a:solidFill>
            <a:schemeClr val="accent1">
              <a:alpha val="55623"/>
            </a:schemeClr>
          </a:solidFill>
          <a:ln w="12700">
            <a:miter lim="400000"/>
          </a:ln>
          <a:effectLst>
            <a:outerShdw blurRad="38100" dist="25400" dir="2700000" rotWithShape="0">
              <a:srgbClr val="808080">
                <a:alpha val="59999"/>
              </a:srgbClr>
            </a:outerShdw>
          </a:effectLst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sz="1600">
                <a:solidFill>
                  <a:srgbClr val="FFFFFF"/>
                </a:solidFill>
                <a:latin typeface="LitteraTextBook"/>
                <a:ea typeface="LitteraTextBook"/>
                <a:cs typeface="LitteraTextBook"/>
                <a:sym typeface="LitteraTextBook"/>
              </a:defRPr>
            </a:pPr>
            <a:r>
              <a:rPr sz="1600" dirty="0">
                <a:latin typeface="LitteraTextBold"/>
                <a:ea typeface="LitteraTextBold"/>
                <a:cs typeface="LitteraTextBold"/>
                <a:sym typeface="LitteraTextBold"/>
              </a:rPr>
              <a:t>NB!</a:t>
            </a:r>
            <a:r>
              <a:rPr sz="1600" dirty="0">
                <a:solidFill>
                  <a:srgbClr val="000000"/>
                </a:solidFill>
              </a:rPr>
              <a:t> </a:t>
            </a:r>
            <a:r>
              <a:rPr sz="1600" dirty="0" err="1">
                <a:solidFill>
                  <a:srgbClr val="333333"/>
                </a:solidFill>
              </a:rPr>
              <a:t>Учебный</a:t>
            </a:r>
            <a:r>
              <a:rPr sz="1600" dirty="0">
                <a:solidFill>
                  <a:srgbClr val="333333"/>
                </a:solidFill>
              </a:rPr>
              <a:t> </a:t>
            </a:r>
            <a:r>
              <a:rPr sz="1600" dirty="0" err="1">
                <a:solidFill>
                  <a:srgbClr val="333333"/>
                </a:solidFill>
              </a:rPr>
              <a:t>процесс</a:t>
            </a:r>
            <a:r>
              <a:rPr sz="1600" dirty="0">
                <a:solidFill>
                  <a:srgbClr val="333333"/>
                </a:solidFill>
              </a:rPr>
              <a:t> </a:t>
            </a:r>
            <a:r>
              <a:rPr sz="1600" dirty="0" err="1">
                <a:solidFill>
                  <a:srgbClr val="333333"/>
                </a:solidFill>
              </a:rPr>
              <a:t>осуществляется</a:t>
            </a:r>
            <a:r>
              <a:rPr sz="1600" dirty="0">
                <a:solidFill>
                  <a:srgbClr val="333333"/>
                </a:solidFill>
              </a:rPr>
              <a:t> </a:t>
            </a:r>
            <a:r>
              <a:rPr sz="1600" dirty="0" err="1">
                <a:solidFill>
                  <a:srgbClr val="333333"/>
                </a:solidFill>
              </a:rPr>
              <a:t>профессорско-преподавательским</a:t>
            </a:r>
            <a:r>
              <a:rPr sz="1600" dirty="0">
                <a:solidFill>
                  <a:srgbClr val="333333"/>
                </a:solidFill>
              </a:rPr>
              <a:t> </a:t>
            </a:r>
            <a:r>
              <a:rPr sz="1600" dirty="0" err="1">
                <a:solidFill>
                  <a:srgbClr val="333333"/>
                </a:solidFill>
              </a:rPr>
              <a:t>составом</a:t>
            </a:r>
            <a:r>
              <a:rPr sz="1600" dirty="0">
                <a:solidFill>
                  <a:srgbClr val="333333"/>
                </a:solidFill>
              </a:rPr>
              <a:t> НГУ и </a:t>
            </a:r>
            <a:r>
              <a:rPr sz="1600" dirty="0" err="1">
                <a:solidFill>
                  <a:srgbClr val="333333"/>
                </a:solidFill>
              </a:rPr>
              <a:t>преподавателями-носителями</a:t>
            </a:r>
            <a:r>
              <a:rPr sz="1600" dirty="0">
                <a:solidFill>
                  <a:srgbClr val="333333"/>
                </a:solidFill>
              </a:rPr>
              <a:t> </a:t>
            </a:r>
            <a:r>
              <a:rPr sz="1600" dirty="0" err="1">
                <a:solidFill>
                  <a:srgbClr val="333333"/>
                </a:solidFill>
              </a:rPr>
              <a:t>языка</a:t>
            </a:r>
            <a:r>
              <a:rPr sz="1600" dirty="0">
                <a:solidFill>
                  <a:srgbClr val="333333"/>
                </a:solidFill>
              </a:rPr>
              <a:t>.</a:t>
            </a:r>
          </a:p>
        </p:txBody>
      </p:sp>
      <p:sp>
        <p:nvSpPr>
          <p:cNvPr id="67" name="Общая информация о программе"/>
          <p:cNvSpPr txBox="1"/>
          <p:nvPr/>
        </p:nvSpPr>
        <p:spPr>
          <a:xfrm>
            <a:off x="279400" y="420687"/>
            <a:ext cx="8658225" cy="637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600">
                <a:solidFill>
                  <a:srgbClr val="40404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Общая информация о программе</a:t>
            </a:r>
          </a:p>
        </p:txBody>
      </p:sp>
      <p:pic>
        <p:nvPicPr>
          <p:cNvPr id="68" name="hourglass-512.png" descr="hourglass-51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52772" y="1361657"/>
            <a:ext cx="768351" cy="769393"/>
          </a:xfrm>
          <a:prstGeom prst="rect">
            <a:avLst/>
          </a:prstGeom>
          <a:ln w="12700">
            <a:miter lim="400000"/>
          </a:ln>
        </p:spPr>
      </p:pic>
      <p:pic>
        <p:nvPicPr>
          <p:cNvPr id="69" name="Calendar-Time-512.png" descr="Calendar-Time-512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650022" y="1361654"/>
            <a:ext cx="768351" cy="769404"/>
          </a:xfrm>
          <a:prstGeom prst="rect">
            <a:avLst/>
          </a:prstGeom>
          <a:ln w="12700">
            <a:miter lim="400000"/>
          </a:ln>
        </p:spPr>
      </p:pic>
      <p:pic>
        <p:nvPicPr>
          <p:cNvPr id="70" name="icon-bachelor.png" descr="icon-bachelor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652120" y="4005064"/>
            <a:ext cx="768351" cy="769394"/>
          </a:xfrm>
          <a:prstGeom prst="rect">
            <a:avLst/>
          </a:prstGeom>
          <a:ln w="12700">
            <a:miter lim="400000"/>
          </a:ln>
        </p:spPr>
      </p:pic>
      <p:sp>
        <p:nvSpPr>
          <p:cNvPr id="71" name="очно-заочная…"/>
          <p:cNvSpPr txBox="1"/>
          <p:nvPr/>
        </p:nvSpPr>
        <p:spPr>
          <a:xfrm>
            <a:off x="4856272" y="2550846"/>
            <a:ext cx="2355851" cy="1477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127000" indent="-127000">
              <a:buClr>
                <a:srgbClr val="58BEA6"/>
              </a:buClr>
              <a:buSzPct val="100000"/>
              <a:buFont typeface="Arial"/>
              <a:buChar char="•"/>
              <a:defRPr sz="1800">
                <a:solidFill>
                  <a:srgbClr val="404040"/>
                </a:solidFill>
                <a:latin typeface="LitteraTextLight"/>
                <a:ea typeface="LitteraTextLight"/>
                <a:cs typeface="LitteraTextLight"/>
                <a:sym typeface="LitteraTextLight"/>
              </a:defRPr>
            </a:pPr>
            <a:r>
              <a:rPr dirty="0" err="1"/>
              <a:t>очно-заочная</a:t>
            </a:r>
            <a:r>
              <a:rPr dirty="0"/>
              <a:t> </a:t>
            </a:r>
          </a:p>
          <a:p>
            <a:pPr marL="127000" indent="-127000">
              <a:buClr>
                <a:srgbClr val="58BEA6"/>
              </a:buClr>
              <a:buSzPct val="100000"/>
              <a:buFont typeface="Arial"/>
              <a:buChar char="•"/>
              <a:defRPr sz="1800">
                <a:solidFill>
                  <a:srgbClr val="404040"/>
                </a:solidFill>
                <a:latin typeface="LitteraTextLight"/>
                <a:ea typeface="LitteraTextLight"/>
                <a:cs typeface="LitteraTextLight"/>
                <a:sym typeface="LitteraTextLight"/>
              </a:defRPr>
            </a:pPr>
            <a:r>
              <a:rPr dirty="0" err="1"/>
              <a:t>пн-чт</a:t>
            </a:r>
            <a:r>
              <a:rPr dirty="0"/>
              <a:t>: 18.00 – 21.00</a:t>
            </a:r>
          </a:p>
          <a:p>
            <a:pPr marL="127000" indent="-127000">
              <a:buClr>
                <a:srgbClr val="58BEA6"/>
              </a:buClr>
              <a:buSzPct val="100000"/>
              <a:buFont typeface="Arial"/>
              <a:buChar char="•"/>
              <a:defRPr sz="1800">
                <a:solidFill>
                  <a:srgbClr val="404040"/>
                </a:solidFill>
                <a:latin typeface="LitteraTextLight"/>
                <a:ea typeface="LitteraTextLight"/>
                <a:cs typeface="LitteraTextLight"/>
                <a:sym typeface="LitteraTextLight"/>
              </a:defRPr>
            </a:pPr>
            <a:r>
              <a:rPr lang="ru-RU" dirty="0" err="1" smtClean="0"/>
              <a:t>суб</a:t>
            </a:r>
            <a:r>
              <a:rPr lang="ru-RU" dirty="0" smtClean="0"/>
              <a:t> </a:t>
            </a:r>
            <a:r>
              <a:rPr lang="ru-RU" b="1" dirty="0" smtClean="0"/>
              <a:t>или</a:t>
            </a:r>
            <a:r>
              <a:rPr lang="ru-RU" dirty="0" smtClean="0"/>
              <a:t> </a:t>
            </a:r>
            <a:r>
              <a:rPr dirty="0" err="1" smtClean="0"/>
              <a:t>вск</a:t>
            </a:r>
            <a:r>
              <a:rPr dirty="0"/>
              <a:t>: 9.00 – 14.15</a:t>
            </a:r>
          </a:p>
          <a:p>
            <a:pPr marL="127000" indent="-127000">
              <a:buClr>
                <a:srgbClr val="58BEA6"/>
              </a:buClr>
              <a:buSzPct val="100000"/>
              <a:buFont typeface="Arial"/>
              <a:buChar char="•"/>
              <a:defRPr sz="1800">
                <a:solidFill>
                  <a:srgbClr val="404040"/>
                </a:solidFill>
                <a:latin typeface="LitteraTextLight"/>
                <a:ea typeface="LitteraTextLight"/>
                <a:cs typeface="LitteraTextLight"/>
                <a:sym typeface="LitteraTextLight"/>
              </a:defRPr>
            </a:pPr>
            <a:r>
              <a:rPr dirty="0" err="1"/>
              <a:t>курсы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выбору</a:t>
            </a:r>
            <a:endParaRPr dirty="0"/>
          </a:p>
        </p:txBody>
      </p:sp>
      <p:sp>
        <p:nvSpPr>
          <p:cNvPr id="72" name="«Бакалавр лингвистики»"/>
          <p:cNvSpPr txBox="1"/>
          <p:nvPr/>
        </p:nvSpPr>
        <p:spPr>
          <a:xfrm>
            <a:off x="4487823" y="5150905"/>
            <a:ext cx="3092749" cy="345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127000" indent="-127000">
              <a:buClr>
                <a:srgbClr val="F3AA49"/>
              </a:buClr>
              <a:buSzPct val="100000"/>
              <a:buFont typeface="Arial"/>
              <a:buChar char="•"/>
              <a:defRPr sz="1800">
                <a:solidFill>
                  <a:srgbClr val="404040"/>
                </a:solidFill>
                <a:latin typeface="LitteraTextLight"/>
                <a:ea typeface="LitteraTextLight"/>
                <a:cs typeface="LitteraTextLight"/>
                <a:sym typeface="LitteraTextLight"/>
              </a:defRPr>
            </a:lvl1pPr>
          </a:lstStyle>
          <a:p>
            <a:r>
              <a:t>«Бакалавр лингвистики»</a:t>
            </a:r>
          </a:p>
        </p:txBody>
      </p:sp>
      <p:pic>
        <p:nvPicPr>
          <p:cNvPr id="73" name="21-512.png" descr="21-512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flipH="1">
            <a:off x="2252772" y="3953608"/>
            <a:ext cx="768351" cy="768351"/>
          </a:xfrm>
          <a:prstGeom prst="rect">
            <a:avLst/>
          </a:prstGeom>
          <a:ln w="12700">
            <a:miter lim="400000"/>
          </a:ln>
        </p:spPr>
      </p:pic>
      <p:sp>
        <p:nvSpPr>
          <p:cNvPr id="74" name="~ 85 000 р. в год"/>
          <p:cNvSpPr txBox="1"/>
          <p:nvPr/>
        </p:nvSpPr>
        <p:spPr>
          <a:xfrm>
            <a:off x="1776319" y="5150905"/>
            <a:ext cx="184601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>
                <a:latin typeface="LitteraTextLight"/>
                <a:ea typeface="LitteraTextLight"/>
                <a:cs typeface="LitteraTextLight"/>
                <a:sym typeface="LitteraTextLight"/>
              </a:defRPr>
            </a:lvl1pPr>
          </a:lstStyle>
          <a:p>
            <a:r>
              <a:rPr dirty="0" smtClean="0"/>
              <a:t> </a:t>
            </a:r>
            <a:r>
              <a:rPr lang="ru-RU" dirty="0" smtClean="0"/>
              <a:t>100 </a:t>
            </a:r>
            <a:r>
              <a:rPr dirty="0" smtClean="0"/>
              <a:t>000 </a:t>
            </a:r>
            <a:r>
              <a:rPr dirty="0"/>
              <a:t>р. в </a:t>
            </a:r>
            <a:r>
              <a:rPr dirty="0" err="1"/>
              <a:t>год</a:t>
            </a:r>
            <a:endParaRPr dirty="0"/>
          </a:p>
        </p:txBody>
      </p:sp>
      <p:sp>
        <p:nvSpPr>
          <p:cNvPr id="75" name="Срок обучения"/>
          <p:cNvSpPr txBox="1"/>
          <p:nvPr/>
        </p:nvSpPr>
        <p:spPr>
          <a:xfrm>
            <a:off x="1593743" y="2179105"/>
            <a:ext cx="2173429" cy="421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EC604C"/>
                </a:solidFill>
                <a:latin typeface="LitteraTextBook"/>
                <a:ea typeface="LitteraTextBook"/>
                <a:cs typeface="LitteraTextBook"/>
                <a:sym typeface="LitteraTextBook"/>
              </a:defRPr>
            </a:lvl1pPr>
          </a:lstStyle>
          <a:p>
            <a:r>
              <a:t>Срок обучения</a:t>
            </a:r>
          </a:p>
        </p:txBody>
      </p:sp>
      <p:sp>
        <p:nvSpPr>
          <p:cNvPr id="76" name="3,5 года"/>
          <p:cNvSpPr txBox="1"/>
          <p:nvPr/>
        </p:nvSpPr>
        <p:spPr>
          <a:xfrm>
            <a:off x="2129785" y="2585295"/>
            <a:ext cx="1014325" cy="345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marL="126999" indent="-126999">
              <a:buClr>
                <a:srgbClr val="EB5439"/>
              </a:buClr>
              <a:buSzPct val="100000"/>
              <a:buChar char="•"/>
              <a:defRPr sz="1800">
                <a:solidFill>
                  <a:srgbClr val="424242"/>
                </a:solidFill>
                <a:latin typeface="LitteraTextLight"/>
                <a:ea typeface="LitteraTextLight"/>
                <a:cs typeface="LitteraTextLight"/>
                <a:sym typeface="LitteraTextLight"/>
              </a:defRPr>
            </a:lvl1pPr>
          </a:lstStyle>
          <a:p>
            <a:r>
              <a:t>3,5 года</a:t>
            </a:r>
          </a:p>
        </p:txBody>
      </p:sp>
      <p:sp>
        <p:nvSpPr>
          <p:cNvPr id="77" name="Форма обучения"/>
          <p:cNvSpPr txBox="1"/>
          <p:nvPr/>
        </p:nvSpPr>
        <p:spPr>
          <a:xfrm>
            <a:off x="4834250" y="2179105"/>
            <a:ext cx="2399894" cy="421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>
                <a:solidFill>
                  <a:srgbClr val="58BDA5"/>
                </a:solidFill>
                <a:latin typeface="LitteraTextBook"/>
                <a:ea typeface="LitteraTextBook"/>
                <a:cs typeface="LitteraTextBook"/>
                <a:sym typeface="LitteraTextBook"/>
              </a:defRPr>
            </a:lvl1pPr>
          </a:lstStyle>
          <a:p>
            <a:r>
              <a:t>Форма обучения</a:t>
            </a:r>
          </a:p>
        </p:txBody>
      </p:sp>
      <p:sp>
        <p:nvSpPr>
          <p:cNvPr id="78" name="Квалификация"/>
          <p:cNvSpPr txBox="1"/>
          <p:nvPr/>
        </p:nvSpPr>
        <p:spPr>
          <a:xfrm>
            <a:off x="4856272" y="4768017"/>
            <a:ext cx="2355851" cy="421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>
                <a:solidFill>
                  <a:srgbClr val="F4BB3D"/>
                </a:solidFill>
                <a:latin typeface="LitteraTextBook"/>
                <a:ea typeface="LitteraTextBook"/>
                <a:cs typeface="LitteraTextBook"/>
                <a:sym typeface="LitteraTextBook"/>
              </a:defRPr>
            </a:lvl1pPr>
          </a:lstStyle>
          <a:p>
            <a:r>
              <a:t>Квалификация</a:t>
            </a:r>
          </a:p>
        </p:txBody>
      </p:sp>
      <p:sp>
        <p:nvSpPr>
          <p:cNvPr id="79" name="Стоимость"/>
          <p:cNvSpPr txBox="1"/>
          <p:nvPr/>
        </p:nvSpPr>
        <p:spPr>
          <a:xfrm>
            <a:off x="1864950" y="4768017"/>
            <a:ext cx="1631014" cy="421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>
                <a:solidFill>
                  <a:srgbClr val="4D4D4D"/>
                </a:solidFill>
                <a:latin typeface="LitteraTextBook"/>
                <a:ea typeface="LitteraTextBook"/>
                <a:cs typeface="LitteraTextBook"/>
                <a:sym typeface="LitteraTextBook"/>
              </a:defRPr>
            </a:lvl1pPr>
          </a:lstStyle>
          <a:p>
            <a:r>
              <a:t>Стоимость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Условия приёма"/>
          <p:cNvSpPr txBox="1"/>
          <p:nvPr/>
        </p:nvSpPr>
        <p:spPr>
          <a:xfrm>
            <a:off x="279400" y="439737"/>
            <a:ext cx="8658225" cy="636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600">
                <a:solidFill>
                  <a:srgbClr val="40404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t>Условия приёма</a:t>
            </a:r>
          </a:p>
        </p:txBody>
      </p:sp>
      <p:graphicFrame>
        <p:nvGraphicFramePr>
          <p:cNvPr id="84" name="Table"/>
          <p:cNvGraphicFramePr/>
          <p:nvPr/>
        </p:nvGraphicFramePr>
        <p:xfrm>
          <a:off x="0" y="1227137"/>
          <a:ext cx="9144000" cy="5442224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781300"/>
                <a:gridCol w="3251200"/>
                <a:gridCol w="3111500"/>
              </a:tblGrid>
              <a:tr h="537687">
                <a:tc gridSpan="3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 err="1">
                          <a:solidFill>
                            <a:srgbClr val="FFFFFF"/>
                          </a:solidFill>
                          <a:latin typeface="LitteraTextRegular"/>
                          <a:ea typeface="LitteraTextRegular"/>
                          <a:cs typeface="LitteraTextRegular"/>
                          <a:sym typeface="LitteraTextRegular"/>
                        </a:rPr>
                        <a:t>Вступительные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LitteraTextRegular"/>
                          <a:ea typeface="LitteraTextRegular"/>
                          <a:cs typeface="LitteraTextRegular"/>
                          <a:sym typeface="LitteraTextRegular"/>
                        </a:rPr>
                        <a:t> </a:t>
                      </a:r>
                      <a:r>
                        <a:rPr sz="2400" dirty="0" err="1">
                          <a:solidFill>
                            <a:srgbClr val="FFFFFF"/>
                          </a:solidFill>
                          <a:latin typeface="LitteraTextRegular"/>
                          <a:ea typeface="LitteraTextRegular"/>
                          <a:cs typeface="LitteraTextRegular"/>
                          <a:sym typeface="LitteraTextRegular"/>
                        </a:rPr>
                        <a:t>испытания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LitteraTextRegular"/>
                          <a:ea typeface="LitteraTextRegular"/>
                          <a:cs typeface="LitteraTextRegular"/>
                          <a:sym typeface="LitteraTextRegular"/>
                        </a:rPr>
                        <a:t> в 2019 </a:t>
                      </a:r>
                      <a:r>
                        <a:rPr sz="2400" dirty="0" err="1">
                          <a:solidFill>
                            <a:srgbClr val="FFFFFF"/>
                          </a:solidFill>
                          <a:latin typeface="LitteraTextRegular"/>
                          <a:ea typeface="LitteraTextRegular"/>
                          <a:cs typeface="LitteraTextRegular"/>
                          <a:sym typeface="LitteraTextRegular"/>
                        </a:rPr>
                        <a:t>году</a:t>
                      </a:r>
                      <a:endParaRPr sz="2400" dirty="0">
                        <a:solidFill>
                          <a:srgbClr val="FFFFFF"/>
                        </a:solidFill>
                        <a:latin typeface="LitteraTextRegular"/>
                        <a:ea typeface="LitteraTextRegular"/>
                        <a:cs typeface="LitteraTextRegular"/>
                        <a:sym typeface="LitteraTextRegular"/>
                      </a:endParaRPr>
                    </a:p>
                  </a:txBody>
                  <a:tcPr marL="45723" marR="45723" marT="45723" marB="45723" horzOverflow="overflow">
                    <a:lnL>
                      <a:solidFill>
                        <a:srgbClr val="7F8FA9"/>
                      </a:solidFill>
                    </a:lnL>
                    <a:lnR>
                      <a:solidFill>
                        <a:srgbClr val="7F8FA9"/>
                      </a:solidFill>
                    </a:lnR>
                    <a:lnT>
                      <a:solidFill>
                        <a:srgbClr val="7F8FA9"/>
                      </a:solidFill>
                    </a:lnT>
                    <a:lnB>
                      <a:solidFill>
                        <a:srgbClr val="7F8FA9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139">
                <a:tc gridSpan="3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>
                          <a:solidFill>
                            <a:schemeClr val="accent1"/>
                          </a:solidFill>
                          <a:latin typeface="LitteraTextBook"/>
                          <a:ea typeface="LitteraTextBook"/>
                          <a:cs typeface="LitteraTextBook"/>
                          <a:sym typeface="LitteraTextBook"/>
                        </a:rPr>
                        <a:t>Когда: июль</a:t>
                      </a:r>
                    </a:p>
                  </a:txBody>
                  <a:tcPr marL="45723" marR="45723" marT="45723" marB="45723" horzOverflow="overflow">
                    <a:lnL>
                      <a:solidFill>
                        <a:srgbClr val="7F8FA9"/>
                      </a:solidFill>
                    </a:lnL>
                    <a:lnR>
                      <a:solidFill>
                        <a:srgbClr val="7F8FA9"/>
                      </a:solidFill>
                    </a:lnR>
                    <a:lnT>
                      <a:solidFill>
                        <a:srgbClr val="7F8FA9"/>
                      </a:solidFill>
                    </a:lnT>
                    <a:lnB>
                      <a:solidFill>
                        <a:srgbClr val="7F8FA9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3993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200">
                          <a:solidFill>
                            <a:srgbClr val="333333"/>
                          </a:solidFill>
                          <a:latin typeface="LitteraTextBook"/>
                          <a:ea typeface="LitteraTextBook"/>
                          <a:cs typeface="LitteraTextBook"/>
                          <a:sym typeface="LitteraTextBook"/>
                        </a:rPr>
                        <a:t>Русский язык</a:t>
                      </a:r>
                    </a:p>
                  </a:txBody>
                  <a:tcPr marL="45723" marR="45723" marT="45723" marB="45723" anchor="ctr" horzOverflow="overflow">
                    <a:lnL>
                      <a:solidFill>
                        <a:srgbClr val="7F8FA9"/>
                      </a:solidFill>
                    </a:lnL>
                    <a:lnR w="12700">
                      <a:solidFill>
                        <a:srgbClr val="424242"/>
                      </a:solidFill>
                      <a:custDash>
                        <a:ds d="100000" sp="200000"/>
                      </a:custDash>
                    </a:lnR>
                    <a:lnT>
                      <a:solidFill>
                        <a:srgbClr val="7F8FA9"/>
                      </a:solidFill>
                    </a:lnT>
                    <a:lnB>
                      <a:solidFill>
                        <a:schemeClr val="accent1">
                          <a:lumOff val="19901"/>
                        </a:schemeClr>
                      </a:solidFill>
                    </a:lnB>
                    <a:solidFill>
                      <a:schemeClr val="accent1">
                        <a:lumOff val="19901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200" dirty="0" err="1">
                          <a:solidFill>
                            <a:srgbClr val="333333"/>
                          </a:solidFill>
                          <a:latin typeface="LitteraTextBook"/>
                          <a:ea typeface="LitteraTextBook"/>
                          <a:cs typeface="LitteraTextBook"/>
                          <a:sym typeface="LitteraTextBook"/>
                        </a:rPr>
                        <a:t>Английский</a:t>
                      </a:r>
                      <a:r>
                        <a:rPr sz="2200" dirty="0">
                          <a:solidFill>
                            <a:srgbClr val="333333"/>
                          </a:solidFill>
                          <a:latin typeface="LitteraTextBook"/>
                          <a:ea typeface="LitteraTextBook"/>
                          <a:cs typeface="LitteraTextBook"/>
                          <a:sym typeface="LitteraTextBook"/>
                        </a:rPr>
                        <a:t> </a:t>
                      </a:r>
                      <a:r>
                        <a:rPr sz="2200" dirty="0" err="1" smtClean="0">
                          <a:solidFill>
                            <a:srgbClr val="333333"/>
                          </a:solidFill>
                          <a:latin typeface="LitteraTextBook"/>
                          <a:ea typeface="LitteraTextBook"/>
                          <a:cs typeface="LitteraTextBook"/>
                          <a:sym typeface="LitteraTextBook"/>
                        </a:rPr>
                        <a:t>язык</a:t>
                      </a:r>
                      <a:endParaRPr lang="ru-RU" sz="2200" dirty="0" smtClean="0">
                        <a:solidFill>
                          <a:srgbClr val="333333"/>
                        </a:solidFill>
                        <a:latin typeface="LitteraTextBook"/>
                        <a:ea typeface="LitteraTextBook"/>
                        <a:cs typeface="LitteraTextBook"/>
                        <a:sym typeface="LitteraTextBook"/>
                      </a:endParaRPr>
                    </a:p>
                    <a:p>
                      <a:pPr algn="ctr">
                        <a:defRPr sz="1800"/>
                      </a:pPr>
                      <a:r>
                        <a:rPr lang="ru-RU" sz="2200" dirty="0" smtClean="0">
                          <a:solidFill>
                            <a:srgbClr val="333333"/>
                          </a:solidFill>
                          <a:latin typeface="LitteraTextBook"/>
                          <a:ea typeface="LitteraTextBook"/>
                          <a:cs typeface="LitteraTextBook"/>
                          <a:sym typeface="LitteraTextBook"/>
                        </a:rPr>
                        <a:t>(уровень </a:t>
                      </a:r>
                      <a:r>
                        <a:rPr lang="en-US" sz="2200" dirty="0" smtClean="0">
                          <a:solidFill>
                            <a:srgbClr val="333333"/>
                          </a:solidFill>
                          <a:latin typeface="LitteraTextBook"/>
                          <a:ea typeface="LitteraTextBook"/>
                          <a:cs typeface="LitteraTextBook"/>
                          <a:sym typeface="LitteraTextBook"/>
                        </a:rPr>
                        <a:t>Pre-Intermediate/Intermediate A2-B2)</a:t>
                      </a:r>
                      <a:endParaRPr sz="2200" dirty="0">
                        <a:solidFill>
                          <a:srgbClr val="333333"/>
                        </a:solidFill>
                        <a:latin typeface="LitteraTextBook"/>
                        <a:ea typeface="LitteraTextBook"/>
                        <a:cs typeface="LitteraTextBook"/>
                        <a:sym typeface="LitteraTextBook"/>
                      </a:endParaRPr>
                    </a:p>
                  </a:txBody>
                  <a:tcPr marL="45723" marR="45723" marT="45723" marB="45723" anchor="ctr" horzOverflow="overflow">
                    <a:lnL w="12700">
                      <a:solidFill>
                        <a:srgbClr val="424242"/>
                      </a:solidFill>
                      <a:custDash>
                        <a:ds d="100000" sp="200000"/>
                      </a:custDash>
                    </a:lnL>
                    <a:lnR>
                      <a:solidFill>
                        <a:srgbClr val="7F8FA9"/>
                      </a:solidFill>
                    </a:lnR>
                    <a:lnT>
                      <a:solidFill>
                        <a:srgbClr val="7F8FA9"/>
                      </a:solidFill>
                    </a:lnT>
                    <a:lnB>
                      <a:solidFill>
                        <a:schemeClr val="accent1">
                          <a:lumOff val="19901"/>
                        </a:schemeClr>
                      </a:solidFill>
                    </a:lnB>
                    <a:solidFill>
                      <a:schemeClr val="accent1">
                        <a:lumOff val="19901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0150">
                <a:tc rowSpan="4">
                  <a:txBody>
                    <a:bodyPr/>
                    <a:lstStyle/>
                    <a:p>
                      <a:pPr marL="228600" indent="-228600">
                        <a:buSzPct val="100000"/>
                        <a:buChar char="•"/>
                        <a:defRPr sz="1800">
                          <a:latin typeface="LitteraTextLight"/>
                          <a:ea typeface="LitteraTextLight"/>
                          <a:cs typeface="LitteraTextLight"/>
                          <a:sym typeface="LitteraTextLight"/>
                        </a:defRPr>
                      </a:pPr>
                      <a:r>
                        <a:t>Испытание проходит в форме теста. </a:t>
                      </a:r>
                    </a:p>
                    <a:p>
                      <a:pPr>
                        <a:defRPr sz="1800">
                          <a:latin typeface="LitteraTextLight"/>
                          <a:ea typeface="LitteraTextLight"/>
                          <a:cs typeface="LitteraTextLight"/>
                          <a:sym typeface="LitteraTextLight"/>
                        </a:defRPr>
                      </a:pPr>
                      <a:endParaRPr/>
                    </a:p>
                    <a:p>
                      <a:pPr marL="228600" indent="-228600">
                        <a:buSzPct val="100000"/>
                        <a:buChar char="•"/>
                        <a:defRPr sz="1800">
                          <a:latin typeface="LitteraTextLight"/>
                          <a:ea typeface="LitteraTextLight"/>
                          <a:cs typeface="LitteraTextLight"/>
                          <a:sym typeface="LitteraTextLight"/>
                        </a:defRPr>
                      </a:pPr>
                      <a:r>
                        <a:t>Минимальный проходной балл - 50.</a:t>
                      </a:r>
                    </a:p>
                  </a:txBody>
                  <a:tcPr marL="45723" marR="45723" marT="45723" marB="45723" horzOverflow="overflow">
                    <a:lnL>
                      <a:solidFill>
                        <a:schemeClr val="accent1">
                          <a:lumOff val="19901"/>
                        </a:schemeClr>
                      </a:solidFill>
                    </a:lnL>
                    <a:lnR w="12700">
                      <a:solidFill>
                        <a:srgbClr val="424242"/>
                      </a:solidFill>
                      <a:custDash>
                        <a:ds d="100000" sp="200000"/>
                      </a:custDash>
                    </a:lnR>
                    <a:lnT>
                      <a:solidFill>
                        <a:schemeClr val="accent1">
                          <a:lumOff val="19901"/>
                        </a:schemeClr>
                      </a:solidFill>
                    </a:lnT>
                    <a:lnB>
                      <a:solidFill>
                        <a:schemeClr val="accent1">
                          <a:lumOff val="19901"/>
                        </a:schemeClr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>
                          <a:latin typeface="LitteraTextLight"/>
                          <a:ea typeface="LitteraTextLight"/>
                          <a:cs typeface="LitteraTextLight"/>
                          <a:sym typeface="LitteraTextLight"/>
                        </a:rPr>
                        <a:t>ПИСЬМЕННАЯ ЧАСТЬ</a:t>
                      </a:r>
                    </a:p>
                  </a:txBody>
                  <a:tcPr marL="45723" marR="45723" marT="45723" marB="45723" horzOverflow="overflow">
                    <a:lnL w="12700">
                      <a:solidFill>
                        <a:srgbClr val="424242"/>
                      </a:solidFill>
                      <a:custDash>
                        <a:ds d="100000" sp="200000"/>
                      </a:custDash>
                    </a:lnL>
                    <a:lnR w="12700">
                      <a:miter lim="400000"/>
                    </a:lnR>
                    <a:lnT>
                      <a:solidFill>
                        <a:schemeClr val="accent1">
                          <a:lumOff val="19901"/>
                        </a:schemeClr>
                      </a:solidFill>
                    </a:lnT>
                    <a:lnB>
                      <a:solidFill>
                        <a:srgbClr val="7F8FA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>
                          <a:latin typeface="LitteraTextLight"/>
                          <a:ea typeface="LitteraTextLight"/>
                          <a:cs typeface="LitteraTextLight"/>
                          <a:sym typeface="LitteraTextLight"/>
                        </a:rPr>
                        <a:t>УСТНАЯ ЧАСТЬ</a:t>
                      </a:r>
                    </a:p>
                  </a:txBody>
                  <a:tcPr marL="45723" marR="45723" marT="45723" marB="45723" horzOverflow="overflow">
                    <a:lnL w="12700">
                      <a:miter lim="400000"/>
                    </a:lnL>
                    <a:lnR>
                      <a:solidFill>
                        <a:schemeClr val="accent1">
                          <a:lumOff val="19901"/>
                        </a:schemeClr>
                      </a:solidFill>
                    </a:lnR>
                    <a:lnT>
                      <a:solidFill>
                        <a:schemeClr val="accent1">
                          <a:lumOff val="19901"/>
                        </a:schemeClr>
                      </a:solidFill>
                    </a:lnT>
                    <a:lnB>
                      <a:solidFill>
                        <a:srgbClr val="7F8FA9"/>
                      </a:solidFill>
                    </a:lnB>
                    <a:noFill/>
                  </a:tcPr>
                </a:tc>
              </a:tr>
              <a:tr h="15236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800" u="sng">
                          <a:latin typeface="LitteraTextLight"/>
                          <a:ea typeface="LitteraTextLight"/>
                          <a:cs typeface="LitteraTextLight"/>
                          <a:sym typeface="LitteraTextLight"/>
                        </a:defRPr>
                      </a:pPr>
                      <a:r>
                        <a:rPr u="none">
                          <a:solidFill>
                            <a:srgbClr val="005493"/>
                          </a:solidFill>
                          <a:latin typeface="LitteraTextBook"/>
                          <a:ea typeface="LitteraTextBook"/>
                          <a:cs typeface="LitteraTextBook"/>
                          <a:sym typeface="LitteraTextBook"/>
                        </a:rPr>
                        <a:t>Аудирование</a:t>
                      </a:r>
                      <a:r>
                        <a:rPr u="none"/>
                        <a:t>: прослушивание аутентичных диалогов; указание запрашиваемой в задании информации</a:t>
                      </a:r>
                    </a:p>
                  </a:txBody>
                  <a:tcPr marL="45723" marR="45723" marT="45723" marB="45723" horzOverflow="overflow">
                    <a:lnL w="12700">
                      <a:solidFill>
                        <a:srgbClr val="424242"/>
                      </a:solidFill>
                      <a:custDash>
                        <a:ds d="100000" sp="200000"/>
                      </a:custDash>
                    </a:lnL>
                    <a:lnR w="12700">
                      <a:miter lim="400000"/>
                    </a:lnR>
                    <a:lnT>
                      <a:solidFill>
                        <a:srgbClr val="7F8FA9"/>
                      </a:solidFill>
                    </a:lnT>
                    <a:lnB>
                      <a:solidFill>
                        <a:srgbClr val="7F8FA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 u="sng">
                          <a:latin typeface="LitteraTextLight"/>
                          <a:ea typeface="LitteraTextLight"/>
                          <a:cs typeface="LitteraTextLight"/>
                          <a:sym typeface="LitteraTextLight"/>
                        </a:defRPr>
                      </a:pPr>
                      <a:r>
                        <a:rPr u="none">
                          <a:solidFill>
                            <a:srgbClr val="005493"/>
                          </a:solidFill>
                          <a:latin typeface="LitteraTextBook"/>
                          <a:ea typeface="LitteraTextBook"/>
                          <a:cs typeface="LitteraTextBook"/>
                          <a:sym typeface="LitteraTextBook"/>
                        </a:rPr>
                        <a:t>Чтение</a:t>
                      </a:r>
                      <a:r>
                        <a:rPr u="none"/>
                        <a:t>: чтение небольшого аутентичного текста; краткий пересказ его содержания</a:t>
                      </a:r>
                    </a:p>
                  </a:txBody>
                  <a:tcPr marL="45723" marR="45723" marT="45723" marB="45723" horzOverflow="overflow">
                    <a:lnL w="12700">
                      <a:miter lim="400000"/>
                    </a:lnL>
                    <a:lnR>
                      <a:solidFill>
                        <a:schemeClr val="accent1">
                          <a:lumOff val="19901"/>
                        </a:schemeClr>
                      </a:solidFill>
                    </a:lnR>
                    <a:lnT>
                      <a:solidFill>
                        <a:srgbClr val="7F8FA9"/>
                      </a:solidFill>
                    </a:lnT>
                    <a:lnB>
                      <a:solidFill>
                        <a:srgbClr val="7F8FA9"/>
                      </a:solidFill>
                    </a:lnB>
                    <a:noFill/>
                  </a:tcPr>
                </a:tc>
              </a:tr>
              <a:tr h="11810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800" u="sng">
                          <a:latin typeface="LitteraTextLight"/>
                          <a:ea typeface="LitteraTextLight"/>
                          <a:cs typeface="LitteraTextLight"/>
                          <a:sym typeface="LitteraTextLight"/>
                        </a:defRPr>
                      </a:pPr>
                      <a:r>
                        <a:rPr u="none" dirty="0" err="1">
                          <a:solidFill>
                            <a:srgbClr val="005493"/>
                          </a:solidFill>
                          <a:latin typeface="LitteraTextBook"/>
                          <a:ea typeface="LitteraTextBook"/>
                          <a:cs typeface="LitteraTextBook"/>
                          <a:sym typeface="LitteraTextBook"/>
                        </a:rPr>
                        <a:t>Письмо</a:t>
                      </a:r>
                      <a:r>
                        <a:rPr u="none" dirty="0"/>
                        <a:t>: </a:t>
                      </a:r>
                      <a:r>
                        <a:rPr u="none" dirty="0" err="1"/>
                        <a:t>небольшое</a:t>
                      </a:r>
                      <a:r>
                        <a:rPr u="none" dirty="0"/>
                        <a:t> </a:t>
                      </a:r>
                      <a:r>
                        <a:rPr u="none" dirty="0" err="1"/>
                        <a:t>сочинение</a:t>
                      </a:r>
                      <a:r>
                        <a:rPr u="none" dirty="0"/>
                        <a:t> </a:t>
                      </a:r>
                      <a:r>
                        <a:rPr u="none" dirty="0" err="1"/>
                        <a:t>на</a:t>
                      </a:r>
                      <a:r>
                        <a:rPr u="none" dirty="0"/>
                        <a:t> </a:t>
                      </a:r>
                      <a:r>
                        <a:rPr u="none" dirty="0" err="1"/>
                        <a:t>заданную</a:t>
                      </a:r>
                      <a:r>
                        <a:rPr u="none" dirty="0"/>
                        <a:t> </a:t>
                      </a:r>
                      <a:r>
                        <a:rPr u="none" dirty="0" err="1"/>
                        <a:t>тему</a:t>
                      </a:r>
                      <a:r>
                        <a:rPr u="none" dirty="0"/>
                        <a:t> </a:t>
                      </a:r>
                      <a:r>
                        <a:rPr u="none" dirty="0" err="1"/>
                        <a:t>объемом</a:t>
                      </a:r>
                      <a:r>
                        <a:rPr u="none" dirty="0"/>
                        <a:t> ~ 200 </a:t>
                      </a:r>
                      <a:r>
                        <a:rPr u="none" dirty="0" err="1" smtClean="0"/>
                        <a:t>слов</a:t>
                      </a:r>
                      <a:endParaRPr u="none" dirty="0"/>
                    </a:p>
                  </a:txBody>
                  <a:tcPr marL="45723" marR="45723" marT="45723" marB="45723" horzOverflow="overflow">
                    <a:lnL w="12700">
                      <a:solidFill>
                        <a:srgbClr val="424242"/>
                      </a:solidFill>
                      <a:custDash>
                        <a:ds d="100000" sp="200000"/>
                      </a:custDash>
                    </a:lnL>
                    <a:lnR w="12700">
                      <a:miter lim="400000"/>
                    </a:lnR>
                    <a:lnT>
                      <a:solidFill>
                        <a:srgbClr val="7F8FA9"/>
                      </a:solidFill>
                    </a:lnT>
                    <a:lnB>
                      <a:solidFill>
                        <a:srgbClr val="7F8FA9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 u="sng">
                          <a:latin typeface="LitteraTextLight"/>
                          <a:ea typeface="LitteraTextLight"/>
                          <a:cs typeface="LitteraTextLight"/>
                          <a:sym typeface="LitteraTextLight"/>
                        </a:defRPr>
                      </a:pPr>
                      <a:r>
                        <a:rPr u="none" dirty="0" err="1">
                          <a:solidFill>
                            <a:srgbClr val="005493"/>
                          </a:solidFill>
                          <a:latin typeface="LitteraTextBook"/>
                          <a:ea typeface="LitteraTextBook"/>
                          <a:cs typeface="LitteraTextBook"/>
                          <a:sym typeface="LitteraTextBook"/>
                        </a:rPr>
                        <a:t>Речь</a:t>
                      </a:r>
                      <a:r>
                        <a:rPr u="none" dirty="0"/>
                        <a:t>: </a:t>
                      </a:r>
                      <a:r>
                        <a:rPr u="none" dirty="0" err="1"/>
                        <a:t>беседа</a:t>
                      </a:r>
                      <a:r>
                        <a:rPr u="none" dirty="0"/>
                        <a:t> с </a:t>
                      </a:r>
                      <a:r>
                        <a:rPr u="none" dirty="0" err="1"/>
                        <a:t>членом</a:t>
                      </a:r>
                      <a:r>
                        <a:rPr u="none" dirty="0"/>
                        <a:t> </a:t>
                      </a:r>
                      <a:r>
                        <a:rPr u="none" dirty="0" err="1"/>
                        <a:t>приемной</a:t>
                      </a:r>
                      <a:r>
                        <a:rPr u="none" dirty="0"/>
                        <a:t> </a:t>
                      </a:r>
                      <a:r>
                        <a:rPr u="none" dirty="0" err="1"/>
                        <a:t>комиссии</a:t>
                      </a:r>
                      <a:r>
                        <a:rPr u="none" dirty="0"/>
                        <a:t> </a:t>
                      </a:r>
                      <a:r>
                        <a:rPr u="none" dirty="0" err="1"/>
                        <a:t>на</a:t>
                      </a:r>
                      <a:r>
                        <a:rPr u="none" dirty="0"/>
                        <a:t> </a:t>
                      </a:r>
                      <a:r>
                        <a:rPr u="none" dirty="0" err="1"/>
                        <a:t>одну</a:t>
                      </a:r>
                      <a:r>
                        <a:rPr u="none" dirty="0"/>
                        <a:t> </a:t>
                      </a:r>
                      <a:r>
                        <a:rPr u="none" dirty="0" err="1"/>
                        <a:t>из</a:t>
                      </a:r>
                      <a:r>
                        <a:rPr u="none" dirty="0"/>
                        <a:t> </a:t>
                      </a:r>
                      <a:r>
                        <a:rPr u="none" dirty="0" err="1"/>
                        <a:t>предложенных</a:t>
                      </a:r>
                      <a:r>
                        <a:rPr u="none" dirty="0"/>
                        <a:t> </a:t>
                      </a:r>
                      <a:r>
                        <a:rPr u="none" dirty="0" err="1" smtClean="0"/>
                        <a:t>тем</a:t>
                      </a:r>
                      <a:endParaRPr u="none" dirty="0"/>
                    </a:p>
                  </a:txBody>
                  <a:tcPr marL="45723" marR="45723" marT="45723" marB="45723" horzOverflow="overflow">
                    <a:lnL w="12700">
                      <a:miter lim="400000"/>
                    </a:lnL>
                    <a:lnR>
                      <a:solidFill>
                        <a:schemeClr val="accent1">
                          <a:lumOff val="19901"/>
                        </a:schemeClr>
                      </a:solidFill>
                    </a:lnR>
                    <a:lnT>
                      <a:solidFill>
                        <a:srgbClr val="7F8FA9"/>
                      </a:solidFill>
                    </a:lnT>
                    <a:lnB>
                      <a:solidFill>
                        <a:srgbClr val="7F8FA9"/>
                      </a:solidFill>
                    </a:lnB>
                    <a:noFill/>
                  </a:tcPr>
                </a:tc>
              </a:tr>
              <a:tr h="4495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indent="-285750">
                        <a:buSzPct val="100000"/>
                        <a:buChar char="•"/>
                        <a:defRPr>
                          <a:latin typeface="LitteraTextLight"/>
                          <a:ea typeface="LitteraTextLight"/>
                          <a:cs typeface="LitteraTextLight"/>
                          <a:sym typeface="LitteraTextLight"/>
                        </a:defRPr>
                      </a:pPr>
                      <a:r>
                        <a:rPr dirty="0" err="1"/>
                        <a:t>обе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части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вступительного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испытания</a:t>
                      </a:r>
                      <a:r>
                        <a:rPr dirty="0"/>
                        <a:t> </a:t>
                      </a:r>
                      <a:r>
                        <a:rPr lang="ru-RU" dirty="0" smtClean="0"/>
                        <a:t>сдаются </a:t>
                      </a:r>
                      <a:r>
                        <a:rPr dirty="0" smtClean="0"/>
                        <a:t>в </a:t>
                      </a:r>
                      <a:r>
                        <a:rPr dirty="0" err="1"/>
                        <a:t>один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день</a:t>
                      </a:r>
                      <a:endParaRPr dirty="0"/>
                    </a:p>
                  </a:txBody>
                  <a:tcPr marL="45723" marR="45723" marT="45723" marB="45723" horzOverflow="overflow">
                    <a:lnL w="12700">
                      <a:solidFill>
                        <a:srgbClr val="424242"/>
                      </a:solidFill>
                      <a:custDash>
                        <a:ds d="100000" sp="200000"/>
                      </a:custDash>
                    </a:lnL>
                    <a:lnR>
                      <a:solidFill>
                        <a:schemeClr val="accent1">
                          <a:lumOff val="19901"/>
                        </a:schemeClr>
                      </a:solidFill>
                    </a:lnR>
                    <a:lnT>
                      <a:solidFill>
                        <a:srgbClr val="7F8FA9"/>
                      </a:solidFill>
                    </a:lnT>
                    <a:lnB>
                      <a:solidFill>
                        <a:schemeClr val="accent1">
                          <a:lumOff val="19901"/>
                        </a:schemeClr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Документы, необходимые…"/>
          <p:cNvSpPr txBox="1"/>
          <p:nvPr/>
        </p:nvSpPr>
        <p:spPr>
          <a:xfrm>
            <a:off x="279400" y="498475"/>
            <a:ext cx="8658225" cy="11957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3600">
                <a:solidFill>
                  <a:srgbClr val="40404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Документы, необходимые </a:t>
            </a:r>
          </a:p>
          <a:p>
            <a:pPr algn="ctr">
              <a:defRPr sz="3600">
                <a:solidFill>
                  <a:srgbClr val="40404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для зачисления</a:t>
            </a:r>
          </a:p>
        </p:txBody>
      </p:sp>
      <p:sp>
        <p:nvSpPr>
          <p:cNvPr id="89" name="Заявление в приемную комиссию;…"/>
          <p:cNvSpPr txBox="1"/>
          <p:nvPr/>
        </p:nvSpPr>
        <p:spPr>
          <a:xfrm>
            <a:off x="279400" y="1827602"/>
            <a:ext cx="8658225" cy="1615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457199" indent="-457199">
              <a:buClr>
                <a:srgbClr val="7F8FA9"/>
              </a:buClr>
              <a:buSzPct val="100000"/>
              <a:buFont typeface="Arial"/>
              <a:buChar char="•"/>
              <a:defRPr sz="2200">
                <a:solidFill>
                  <a:srgbClr val="404040"/>
                </a:solidFill>
                <a:latin typeface="LitteraTextLight"/>
                <a:ea typeface="LitteraTextLight"/>
                <a:cs typeface="LitteraTextLight"/>
                <a:sym typeface="LitteraTextLight"/>
              </a:defRPr>
            </a:pPr>
            <a:r>
              <a:t>Заявление в приемную комиссию;</a:t>
            </a:r>
          </a:p>
          <a:p>
            <a:pPr marL="457199" indent="-457199">
              <a:buClr>
                <a:srgbClr val="7F8FA9"/>
              </a:buClr>
              <a:buSzPct val="100000"/>
              <a:buFont typeface="Arial"/>
              <a:buChar char="•"/>
              <a:defRPr sz="2200">
                <a:solidFill>
                  <a:srgbClr val="404040"/>
                </a:solidFill>
                <a:latin typeface="LitteraTextLight"/>
                <a:ea typeface="LitteraTextLight"/>
                <a:cs typeface="LitteraTextLight"/>
                <a:sym typeface="LitteraTextLight"/>
              </a:defRPr>
            </a:pPr>
            <a:r>
              <a:t>Оригинал или нотариально заверенная копия </a:t>
            </a:r>
            <a:br/>
            <a:r>
              <a:t>диплома о высшем образовании;</a:t>
            </a:r>
          </a:p>
          <a:p>
            <a:pPr marL="457199" indent="-457199">
              <a:buClr>
                <a:srgbClr val="7F8FA9"/>
              </a:buClr>
              <a:buSzPct val="100000"/>
              <a:buFont typeface="Arial"/>
              <a:buChar char="•"/>
              <a:defRPr sz="2200">
                <a:solidFill>
                  <a:srgbClr val="404040"/>
                </a:solidFill>
                <a:latin typeface="LitteraTextLight"/>
                <a:ea typeface="LitteraTextLight"/>
                <a:cs typeface="LitteraTextLight"/>
                <a:sym typeface="LitteraTextLight"/>
              </a:defRPr>
            </a:pPr>
            <a:r>
              <a:t>Копия паспорта;</a:t>
            </a:r>
          </a:p>
          <a:p>
            <a:pPr marL="457199" indent="-457199">
              <a:buClr>
                <a:srgbClr val="7F8FA9"/>
              </a:buClr>
              <a:buSzPct val="100000"/>
              <a:buFont typeface="Arial"/>
              <a:buChar char="•"/>
              <a:defRPr sz="2200">
                <a:solidFill>
                  <a:srgbClr val="404040"/>
                </a:solidFill>
                <a:latin typeface="LitteraTextLight"/>
                <a:ea typeface="LitteraTextLight"/>
                <a:cs typeface="LitteraTextLight"/>
                <a:sym typeface="LitteraTextLight"/>
              </a:defRPr>
            </a:pPr>
            <a:r>
              <a:t>4 фотографии (3х4) (цветные или ч/б).</a:t>
            </a:r>
          </a:p>
        </p:txBody>
      </p:sp>
      <p:sp>
        <p:nvSpPr>
          <p:cNvPr id="90" name="Line"/>
          <p:cNvSpPr/>
          <p:nvPr/>
        </p:nvSpPr>
        <p:spPr>
          <a:xfrm>
            <a:off x="-28576" y="3586162"/>
            <a:ext cx="9144002" cy="1"/>
          </a:xfrm>
          <a:prstGeom prst="line">
            <a:avLst/>
          </a:prstGeom>
          <a:ln w="26425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1" name="Важные даты:    сроки оплаты"/>
          <p:cNvSpPr txBox="1"/>
          <p:nvPr/>
        </p:nvSpPr>
        <p:spPr>
          <a:xfrm>
            <a:off x="279400" y="3824922"/>
            <a:ext cx="5338763" cy="637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Важные даты:    </a:t>
            </a:r>
            <a:r>
              <a:rPr sz="1800"/>
              <a:t>сроки оплаты</a:t>
            </a:r>
          </a:p>
        </p:txBody>
      </p:sp>
      <p:graphicFrame>
        <p:nvGraphicFramePr>
          <p:cNvPr id="92" name="Table"/>
          <p:cNvGraphicFramePr/>
          <p:nvPr/>
        </p:nvGraphicFramePr>
        <p:xfrm>
          <a:off x="279400" y="4518025"/>
          <a:ext cx="5338762" cy="2049462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779587"/>
                <a:gridCol w="1711325"/>
                <a:gridCol w="1847850"/>
              </a:tblGrid>
              <a:tr h="49212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>
                          <a:solidFill>
                            <a:srgbClr val="FFFFFF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СЕМЕСТР</a:t>
                      </a:r>
                    </a:p>
                  </a:txBody>
                  <a:tcPr marL="45703" marR="45703" marT="45703" marB="45703" anchor="ctr" horzOverflow="overflow">
                    <a:lnL w="12700">
                      <a:solidFill>
                        <a:srgbClr val="7F8FA9"/>
                      </a:solidFill>
                    </a:lnL>
                    <a:lnR w="12700">
                      <a:miter lim="400000"/>
                    </a:lnR>
                    <a:lnT w="12700">
                      <a:solidFill>
                        <a:srgbClr val="7F8FA9"/>
                      </a:solidFill>
                    </a:lnT>
                    <a:lnB w="12700">
                      <a:solidFill>
                        <a:srgbClr val="7F8FA9"/>
                      </a:solidFill>
                    </a:lnB>
                    <a:solidFill>
                      <a:srgbClr val="7F8F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>
                          <a:solidFill>
                            <a:srgbClr val="FFFFFF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КУРС</a:t>
                      </a:r>
                    </a:p>
                  </a:txBody>
                  <a:tcPr marL="45703" marR="45703" marT="45703" marB="45703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7F8FA9"/>
                      </a:solidFill>
                    </a:lnT>
                    <a:lnB w="12700">
                      <a:solidFill>
                        <a:srgbClr val="7F8FA9"/>
                      </a:solidFill>
                    </a:lnB>
                    <a:solidFill>
                      <a:srgbClr val="7F8F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>
                          <a:solidFill>
                            <a:srgbClr val="FFFFFF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DUE DATE</a:t>
                      </a:r>
                    </a:p>
                  </a:txBody>
                  <a:tcPr marL="45703" marR="45703" marT="45703" marB="45703" anchor="ctr" horzOverflow="overflow">
                    <a:lnL w="12700">
                      <a:miter lim="400000"/>
                    </a:lnL>
                    <a:lnR w="12700">
                      <a:solidFill>
                        <a:srgbClr val="7F8FA9"/>
                      </a:solidFill>
                    </a:lnR>
                    <a:lnT w="12700">
                      <a:solidFill>
                        <a:srgbClr val="7F8FA9"/>
                      </a:solidFill>
                    </a:lnT>
                    <a:lnB w="12700">
                      <a:solidFill>
                        <a:srgbClr val="7F8FA9"/>
                      </a:solidFill>
                    </a:lnB>
                    <a:solidFill>
                      <a:srgbClr val="7F8FA9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1 семестр</a:t>
                      </a:r>
                    </a:p>
                  </a:txBody>
                  <a:tcPr marL="45703" marR="45703" marT="45703" marB="45703" anchor="ctr" horzOverflow="overflow">
                    <a:lnL w="12700">
                      <a:solidFill>
                        <a:srgbClr val="7F8FA9"/>
                      </a:solidFill>
                    </a:lnL>
                    <a:lnR w="12700">
                      <a:miter lim="400000"/>
                    </a:lnR>
                    <a:lnT w="12700">
                      <a:solidFill>
                        <a:srgbClr val="7F8FA9"/>
                      </a:solidFill>
                    </a:lnT>
                    <a:lnB w="12700">
                      <a:solidFill>
                        <a:srgbClr val="7F8FA9"/>
                      </a:solidFill>
                    </a:lnB>
                    <a:solidFill>
                      <a:srgbClr val="ECEE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1 курс</a:t>
                      </a:r>
                    </a:p>
                  </a:txBody>
                  <a:tcPr marL="45703" marR="45703" marT="45703" marB="45703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7F8FA9"/>
                      </a:solidFill>
                    </a:lnT>
                    <a:lnB w="12700">
                      <a:solidFill>
                        <a:srgbClr val="7F8FA9"/>
                      </a:solidFill>
                    </a:lnB>
                    <a:solidFill>
                      <a:srgbClr val="ECEE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600">
                          <a:latin typeface="Helvetica Light"/>
                          <a:ea typeface="Helvetica Light"/>
                          <a:cs typeface="Helvetica Light"/>
                          <a:sym typeface="Helvetica Light"/>
                        </a:defRPr>
                      </a:pPr>
                      <a:r>
                        <a:t>до </a:t>
                      </a:r>
                      <a:r>
                        <a:rPr>
                          <a:solidFill>
                            <a:srgbClr val="7F8FA9"/>
                          </a:solidFill>
                        </a:rPr>
                        <a:t>15</a:t>
                      </a:r>
                      <a:r>
                        <a:t> сентября</a:t>
                      </a:r>
                    </a:p>
                  </a:txBody>
                  <a:tcPr marL="45703" marR="45703" marT="45703" marB="45703" anchor="ctr" horzOverflow="overflow">
                    <a:lnL w="12700">
                      <a:miter lim="400000"/>
                    </a:lnL>
                    <a:lnR w="12700">
                      <a:solidFill>
                        <a:srgbClr val="7F8FA9"/>
                      </a:solidFill>
                    </a:lnR>
                    <a:lnT w="12700">
                      <a:solidFill>
                        <a:srgbClr val="7F8FA9"/>
                      </a:solidFill>
                    </a:lnT>
                    <a:lnB w="12700">
                      <a:solidFill>
                        <a:srgbClr val="7F8FA9"/>
                      </a:solidFill>
                    </a:lnB>
                    <a:solidFill>
                      <a:srgbClr val="ECEEF1"/>
                    </a:solidFill>
                  </a:tcPr>
                </a:tc>
              </a:tr>
              <a:tr h="579437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1 семестр</a:t>
                      </a:r>
                    </a:p>
                  </a:txBody>
                  <a:tcPr marL="45703" marR="45703" marT="45703" marB="45703" anchor="ctr" horzOverflow="overflow">
                    <a:lnL w="12700">
                      <a:solidFill>
                        <a:srgbClr val="7F8FA9"/>
                      </a:solidFill>
                    </a:lnL>
                    <a:lnR w="12700">
                      <a:miter lim="400000"/>
                    </a:lnR>
                    <a:lnT w="12700">
                      <a:solidFill>
                        <a:srgbClr val="7F8FA9"/>
                      </a:solidFill>
                    </a:lnT>
                    <a:lnB w="12700">
                      <a:solidFill>
                        <a:srgbClr val="7F8FA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остальные курсы</a:t>
                      </a:r>
                    </a:p>
                  </a:txBody>
                  <a:tcPr marL="45703" marR="45703" marT="45703" marB="45703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7F8FA9"/>
                      </a:solidFill>
                    </a:lnT>
                    <a:lnB w="12700">
                      <a:solidFill>
                        <a:srgbClr val="7F8FA9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600">
                          <a:latin typeface="Helvetica Light"/>
                          <a:ea typeface="Helvetica Light"/>
                          <a:cs typeface="Helvetica Light"/>
                          <a:sym typeface="Helvetica Light"/>
                        </a:defRPr>
                      </a:pPr>
                      <a:r>
                        <a:t>до </a:t>
                      </a:r>
                      <a:r>
                        <a:rPr>
                          <a:solidFill>
                            <a:srgbClr val="F83500"/>
                          </a:solidFill>
                        </a:rPr>
                        <a:t>10</a:t>
                      </a:r>
                      <a:r>
                        <a:t> сентября </a:t>
                      </a:r>
                    </a:p>
                  </a:txBody>
                  <a:tcPr marL="45703" marR="45703" marT="45703" marB="45703" anchor="ctr" horzOverflow="overflow">
                    <a:lnL w="12700">
                      <a:miter lim="400000"/>
                    </a:lnL>
                    <a:lnR w="12700">
                      <a:solidFill>
                        <a:srgbClr val="7F8FA9"/>
                      </a:solidFill>
                    </a:lnR>
                    <a:lnT w="12700">
                      <a:solidFill>
                        <a:srgbClr val="7F8FA9"/>
                      </a:solidFill>
                    </a:lnT>
                    <a:lnB w="12700">
                      <a:solidFill>
                        <a:srgbClr val="7F8FA9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2 семестр </a:t>
                      </a:r>
                    </a:p>
                  </a:txBody>
                  <a:tcPr marL="45703" marR="45703" marT="45703" marB="45703" anchor="ctr" horzOverflow="overflow">
                    <a:lnL w="12700">
                      <a:solidFill>
                        <a:srgbClr val="7F8FA9"/>
                      </a:solidFill>
                    </a:lnL>
                    <a:lnR w="12700">
                      <a:miter lim="400000"/>
                    </a:lnR>
                    <a:lnT w="12700">
                      <a:solidFill>
                        <a:srgbClr val="7F8FA9"/>
                      </a:solidFill>
                    </a:lnT>
                    <a:lnB w="12700">
                      <a:solidFill>
                        <a:srgbClr val="7F8FA9"/>
                      </a:solidFill>
                    </a:lnB>
                    <a:solidFill>
                      <a:srgbClr val="ECEE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все курсы</a:t>
                      </a:r>
                    </a:p>
                  </a:txBody>
                  <a:tcPr marL="45703" marR="45703" marT="45703" marB="45703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7F8FA9"/>
                      </a:solidFill>
                    </a:lnT>
                    <a:lnB w="12700">
                      <a:solidFill>
                        <a:srgbClr val="7F8FA9"/>
                      </a:solidFill>
                    </a:lnB>
                    <a:solidFill>
                      <a:srgbClr val="ECEE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1600">
                          <a:latin typeface="Helvetica Light"/>
                          <a:ea typeface="Helvetica Light"/>
                          <a:cs typeface="Helvetica Light"/>
                          <a:sym typeface="Helvetica Light"/>
                        </a:defRPr>
                      </a:pPr>
                      <a:r>
                        <a:t>до </a:t>
                      </a:r>
                      <a:r>
                        <a:rPr>
                          <a:solidFill>
                            <a:srgbClr val="F83500"/>
                          </a:solidFill>
                        </a:rPr>
                        <a:t>1</a:t>
                      </a:r>
                      <a:r>
                        <a:t> марта</a:t>
                      </a:r>
                    </a:p>
                  </a:txBody>
                  <a:tcPr marL="45703" marR="45703" marT="45703" marB="45703" anchor="ctr" horzOverflow="overflow">
                    <a:lnL w="12700">
                      <a:miter lim="400000"/>
                    </a:lnL>
                    <a:lnR w="12700">
                      <a:solidFill>
                        <a:srgbClr val="7F8FA9"/>
                      </a:solidFill>
                    </a:lnR>
                    <a:lnT w="12700">
                      <a:solidFill>
                        <a:srgbClr val="7F8FA9"/>
                      </a:solidFill>
                    </a:lnT>
                    <a:lnB w="12700">
                      <a:solidFill>
                        <a:srgbClr val="7F8FA9"/>
                      </a:solidFill>
                    </a:lnB>
                    <a:solidFill>
                      <a:srgbClr val="ECEEF1"/>
                    </a:solidFill>
                  </a:tcPr>
                </a:tc>
              </a:tr>
            </a:tbl>
          </a:graphicData>
        </a:graphic>
      </p:graphicFrame>
      <p:sp>
        <p:nvSpPr>
          <p:cNvPr id="93" name="Shape"/>
          <p:cNvSpPr/>
          <p:nvPr/>
        </p:nvSpPr>
        <p:spPr>
          <a:xfrm>
            <a:off x="3330971" y="4058344"/>
            <a:ext cx="2247504" cy="4616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14035"/>
                </a:lnTo>
                <a:lnTo>
                  <a:pt x="11561" y="14035"/>
                </a:lnTo>
                <a:lnTo>
                  <a:pt x="11561" y="16200"/>
                </a:lnTo>
                <a:lnTo>
                  <a:pt x="12321" y="16200"/>
                </a:lnTo>
                <a:lnTo>
                  <a:pt x="10800" y="21600"/>
                </a:lnTo>
                <a:lnTo>
                  <a:pt x="9279" y="16200"/>
                </a:lnTo>
                <a:lnTo>
                  <a:pt x="10039" y="16200"/>
                </a:lnTo>
                <a:lnTo>
                  <a:pt x="10039" y="14035"/>
                </a:lnTo>
                <a:lnTo>
                  <a:pt x="0" y="14035"/>
                </a:lnTo>
                <a:close/>
              </a:path>
            </a:pathLst>
          </a:custGeom>
          <a:ln>
            <a:solidFill>
              <a:srgbClr val="7F8FA9"/>
            </a:solidFill>
          </a:ln>
          <a:effectLst>
            <a:outerShdw blurRad="38100" dist="25400" dir="2700000" rotWithShape="0">
              <a:srgbClr val="808080">
                <a:alpha val="59999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4" name="Начало…"/>
          <p:cNvSpPr/>
          <p:nvPr/>
        </p:nvSpPr>
        <p:spPr>
          <a:xfrm>
            <a:off x="6404719" y="3993751"/>
            <a:ext cx="2231629" cy="12854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15" y="0"/>
                </a:moveTo>
                <a:cubicBezTo>
                  <a:pt x="275" y="0"/>
                  <a:pt x="0" y="478"/>
                  <a:pt x="0" y="1067"/>
                </a:cubicBezTo>
                <a:lnTo>
                  <a:pt x="0" y="17679"/>
                </a:lnTo>
                <a:cubicBezTo>
                  <a:pt x="0" y="18268"/>
                  <a:pt x="275" y="18746"/>
                  <a:pt x="615" y="18746"/>
                </a:cubicBezTo>
                <a:lnTo>
                  <a:pt x="4325" y="18746"/>
                </a:lnTo>
                <a:lnTo>
                  <a:pt x="5555" y="21600"/>
                </a:lnTo>
                <a:lnTo>
                  <a:pt x="6784" y="18746"/>
                </a:lnTo>
                <a:lnTo>
                  <a:pt x="20985" y="18746"/>
                </a:lnTo>
                <a:cubicBezTo>
                  <a:pt x="21325" y="18746"/>
                  <a:pt x="21600" y="18268"/>
                  <a:pt x="21600" y="17679"/>
                </a:cubicBezTo>
                <a:lnTo>
                  <a:pt x="21600" y="1067"/>
                </a:lnTo>
                <a:cubicBezTo>
                  <a:pt x="21600" y="478"/>
                  <a:pt x="21325" y="0"/>
                  <a:pt x="20985" y="0"/>
                </a:cubicBezTo>
                <a:lnTo>
                  <a:pt x="615" y="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pPr>
              <a:defRPr sz="2700">
                <a:solidFill>
                  <a:srgbClr val="FFFFFF"/>
                </a:solidFill>
                <a:latin typeface="LitteraTextBold"/>
                <a:ea typeface="LitteraTextBold"/>
                <a:cs typeface="LitteraTextBold"/>
                <a:sym typeface="LitteraTextBold"/>
              </a:defRPr>
            </a:pPr>
            <a:r>
              <a:t>Начало </a:t>
            </a:r>
          </a:p>
          <a:p>
            <a:pPr>
              <a:defRPr sz="2700">
                <a:solidFill>
                  <a:srgbClr val="FFFFFF"/>
                </a:solidFill>
                <a:latin typeface="LitteraTextBold"/>
                <a:ea typeface="LitteraTextBold"/>
                <a:cs typeface="LitteraTextBold"/>
                <a:sym typeface="LitteraTextBold"/>
              </a:defRPr>
            </a:pPr>
            <a:r>
              <a:t>        занятий:</a:t>
            </a:r>
          </a:p>
        </p:txBody>
      </p:sp>
      <p:sp>
        <p:nvSpPr>
          <p:cNvPr id="95" name="1.09"/>
          <p:cNvSpPr txBox="1"/>
          <p:nvPr/>
        </p:nvSpPr>
        <p:spPr>
          <a:xfrm>
            <a:off x="6516825" y="5478071"/>
            <a:ext cx="2077543" cy="12334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7700">
                <a:solidFill>
                  <a:schemeClr val="accent1"/>
                </a:solidFill>
                <a:latin typeface="a_AvanteBs"/>
                <a:ea typeface="a_AvanteBs"/>
                <a:cs typeface="a_AvanteBs"/>
                <a:sym typeface="a_AvanteBs"/>
              </a:defRPr>
            </a:lvl1pPr>
          </a:lstStyle>
          <a:p>
            <a:r>
              <a:t>1.09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Структура программы обучения"/>
          <p:cNvSpPr txBox="1"/>
          <p:nvPr/>
        </p:nvSpPr>
        <p:spPr>
          <a:xfrm>
            <a:off x="279400" y="400050"/>
            <a:ext cx="8658225" cy="636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600">
                <a:solidFill>
                  <a:srgbClr val="40404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t>Структура программы обучения</a:t>
            </a:r>
          </a:p>
        </p:txBody>
      </p:sp>
      <p:grpSp>
        <p:nvGrpSpPr>
          <p:cNvPr id="107" name="Group"/>
          <p:cNvGrpSpPr/>
          <p:nvPr/>
        </p:nvGrpSpPr>
        <p:grpSpPr>
          <a:xfrm>
            <a:off x="1554956" y="1225549"/>
            <a:ext cx="2989263" cy="547689"/>
            <a:chOff x="0" y="0"/>
            <a:chExt cx="2989262" cy="547687"/>
          </a:xfrm>
        </p:grpSpPr>
        <p:sp>
          <p:nvSpPr>
            <p:cNvPr id="105" name="Rectangle"/>
            <p:cNvSpPr/>
            <p:nvPr/>
          </p:nvSpPr>
          <p:spPr>
            <a:xfrm>
              <a:off x="0" y="-1"/>
              <a:ext cx="2989263" cy="547689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F2F2F2"/>
              </a:solidFill>
              <a:prstDash val="solid"/>
              <a:round/>
            </a:ln>
            <a:effectLst>
              <a:outerShdw blurRad="38100" dist="25400" dir="2700000" rotWithShape="0">
                <a:srgbClr val="808080">
                  <a:alpha val="59999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595959"/>
                  </a:solidFill>
                  <a:latin typeface="LitteraTextRegular"/>
                  <a:ea typeface="LitteraTextRegular"/>
                  <a:cs typeface="LitteraTextRegular"/>
                  <a:sym typeface="LitteraTextRegular"/>
                </a:defRPr>
              </a:pPr>
              <a:endParaRPr/>
            </a:p>
          </p:txBody>
        </p:sp>
        <p:sp>
          <p:nvSpPr>
            <p:cNvPr id="106" name="Теория"/>
            <p:cNvSpPr txBox="1"/>
            <p:nvPr/>
          </p:nvSpPr>
          <p:spPr>
            <a:xfrm>
              <a:off x="0" y="88423"/>
              <a:ext cx="2989263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595959"/>
                  </a:solidFill>
                  <a:latin typeface="LitteraTextBook"/>
                  <a:ea typeface="LitteraTextBook"/>
                  <a:cs typeface="LitteraTextBook"/>
                  <a:sym typeface="LitteraTextBook"/>
                </a:defRPr>
              </a:lvl1pPr>
            </a:lstStyle>
            <a:p>
              <a:r>
                <a:t>Теория</a:t>
              </a:r>
            </a:p>
          </p:txBody>
        </p:sp>
      </p:grpSp>
      <p:grpSp>
        <p:nvGrpSpPr>
          <p:cNvPr id="110" name="Group"/>
          <p:cNvGrpSpPr/>
          <p:nvPr/>
        </p:nvGrpSpPr>
        <p:grpSpPr>
          <a:xfrm>
            <a:off x="4672806" y="1225549"/>
            <a:ext cx="2989263" cy="547689"/>
            <a:chOff x="0" y="0"/>
            <a:chExt cx="2989262" cy="547687"/>
          </a:xfrm>
        </p:grpSpPr>
        <p:sp>
          <p:nvSpPr>
            <p:cNvPr id="108" name="Rectangle"/>
            <p:cNvSpPr/>
            <p:nvPr/>
          </p:nvSpPr>
          <p:spPr>
            <a:xfrm>
              <a:off x="0" y="-1"/>
              <a:ext cx="2989263" cy="547689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F2F2F2"/>
              </a:solidFill>
              <a:prstDash val="solid"/>
              <a:round/>
            </a:ln>
            <a:effectLst>
              <a:outerShdw blurRad="38100" dist="25400" dir="2700000" rotWithShape="0">
                <a:srgbClr val="808080">
                  <a:alpha val="59999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>
                  <a:solidFill>
                    <a:srgbClr val="595959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endParaRPr/>
            </a:p>
          </p:txBody>
        </p:sp>
        <p:sp>
          <p:nvSpPr>
            <p:cNvPr id="109" name="Практика"/>
            <p:cNvSpPr txBox="1"/>
            <p:nvPr/>
          </p:nvSpPr>
          <p:spPr>
            <a:xfrm>
              <a:off x="0" y="88423"/>
              <a:ext cx="2989263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595959"/>
                  </a:solidFill>
                  <a:latin typeface="LitteraTextBook"/>
                  <a:ea typeface="LitteraTextBook"/>
                  <a:cs typeface="LitteraTextBook"/>
                  <a:sym typeface="LitteraTextBook"/>
                </a:defRPr>
              </a:lvl1pPr>
            </a:lstStyle>
            <a:p>
              <a:r>
                <a:t>Практика</a:t>
              </a:r>
            </a:p>
          </p:txBody>
        </p:sp>
      </p:grpSp>
      <p:sp>
        <p:nvSpPr>
          <p:cNvPr id="111" name="Rectangle"/>
          <p:cNvSpPr/>
          <p:nvPr/>
        </p:nvSpPr>
        <p:spPr>
          <a:xfrm>
            <a:off x="355600" y="1966522"/>
            <a:ext cx="4173635" cy="4445971"/>
          </a:xfrm>
          <a:prstGeom prst="rect">
            <a:avLst/>
          </a:prstGeom>
          <a:solidFill>
            <a:srgbClr val="FFFFFF"/>
          </a:solidFill>
          <a:ln>
            <a:solidFill>
              <a:srgbClr val="F2F2F2"/>
            </a:solidFill>
          </a:ln>
          <a:effectLst>
            <a:outerShdw blurRad="38100" dist="25400" dir="2700000" rotWithShape="0">
              <a:srgbClr val="808080">
                <a:alpha val="59999"/>
              </a:srgbClr>
            </a:outerShdw>
          </a:effectLst>
        </p:spPr>
        <p:txBody>
          <a:bodyPr lIns="45719" rIns="45719" anchor="ctr"/>
          <a:lstStyle/>
          <a:p>
            <a:pPr>
              <a:defRPr sz="2000">
                <a:solidFill>
                  <a:srgbClr val="595959"/>
                </a:solidFill>
              </a:defRPr>
            </a:pPr>
            <a:endParaRPr/>
          </a:p>
        </p:txBody>
      </p:sp>
      <p:sp>
        <p:nvSpPr>
          <p:cNvPr id="112" name="Основы языкознания…"/>
          <p:cNvSpPr txBox="1"/>
          <p:nvPr/>
        </p:nvSpPr>
        <p:spPr>
          <a:xfrm>
            <a:off x="316456" y="1961759"/>
            <a:ext cx="4251922" cy="44554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pPr marL="298450" indent="-171450">
              <a:spcBef>
                <a:spcPts val="400"/>
              </a:spcBef>
              <a:buClr>
                <a:schemeClr val="accent1"/>
              </a:buClr>
              <a:buSzPct val="65000"/>
              <a:buChar char="•"/>
              <a:defRPr sz="1800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dirty="0" err="1"/>
              <a:t>Основы</a:t>
            </a:r>
            <a:r>
              <a:rPr dirty="0"/>
              <a:t> </a:t>
            </a:r>
            <a:r>
              <a:rPr dirty="0" err="1"/>
              <a:t>языкознания</a:t>
            </a:r>
            <a:endParaRPr dirty="0"/>
          </a:p>
          <a:p>
            <a:pPr marL="298450" indent="-171450">
              <a:spcBef>
                <a:spcPts val="400"/>
              </a:spcBef>
              <a:buClr>
                <a:schemeClr val="accent1"/>
              </a:buClr>
              <a:buSzPct val="65000"/>
              <a:buChar char="•"/>
              <a:defRPr sz="1800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dirty="0" err="1"/>
              <a:t>Теоретическая</a:t>
            </a:r>
            <a:r>
              <a:rPr dirty="0"/>
              <a:t> </a:t>
            </a:r>
            <a:r>
              <a:rPr dirty="0" err="1" smtClean="0"/>
              <a:t>фонетика</a:t>
            </a:r>
            <a:endParaRPr lang="ru-RU" dirty="0" smtClean="0"/>
          </a:p>
          <a:p>
            <a:pPr marL="298450" indent="-171450">
              <a:spcBef>
                <a:spcPts val="400"/>
              </a:spcBef>
              <a:buClr>
                <a:schemeClr val="accent1"/>
              </a:buClr>
              <a:buSzPct val="65000"/>
              <a:buChar char="•"/>
              <a:defRPr sz="1800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ru-RU" dirty="0" smtClean="0"/>
              <a:t>Теоретическая </a:t>
            </a:r>
            <a:r>
              <a:rPr dirty="0" err="1" smtClean="0"/>
              <a:t>грамматика</a:t>
            </a:r>
            <a:endParaRPr dirty="0"/>
          </a:p>
          <a:p>
            <a:pPr marL="298450" indent="-171450">
              <a:spcBef>
                <a:spcPts val="400"/>
              </a:spcBef>
              <a:buClr>
                <a:schemeClr val="accent1"/>
              </a:buClr>
              <a:buSzPct val="65000"/>
              <a:buChar char="•"/>
              <a:defRPr sz="1800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dirty="0" err="1"/>
              <a:t>Лексикология</a:t>
            </a:r>
            <a:r>
              <a:rPr dirty="0"/>
              <a:t> </a:t>
            </a:r>
            <a:r>
              <a:rPr lang="ru-RU" dirty="0" smtClean="0"/>
              <a:t>англ. языка</a:t>
            </a:r>
          </a:p>
          <a:p>
            <a:pPr marL="298450" indent="-171450">
              <a:spcBef>
                <a:spcPts val="400"/>
              </a:spcBef>
              <a:buClr>
                <a:schemeClr val="accent1"/>
              </a:buClr>
              <a:buSzPct val="65000"/>
              <a:buChar char="•"/>
              <a:defRPr sz="1800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ru-RU" dirty="0" smtClean="0"/>
              <a:t>С</a:t>
            </a:r>
            <a:r>
              <a:rPr dirty="0" err="1" smtClean="0"/>
              <a:t>тилистика</a:t>
            </a:r>
            <a:r>
              <a:rPr lang="ru-RU" dirty="0" smtClean="0"/>
              <a:t> англ. языка</a:t>
            </a:r>
            <a:endParaRPr dirty="0"/>
          </a:p>
          <a:p>
            <a:pPr marL="298450" indent="-171450">
              <a:spcBef>
                <a:spcPts val="400"/>
              </a:spcBef>
              <a:buClr>
                <a:schemeClr val="accent1"/>
              </a:buClr>
              <a:buSzPct val="65000"/>
              <a:buChar char="•"/>
              <a:defRPr sz="1800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dirty="0" err="1"/>
              <a:t>Теория</a:t>
            </a:r>
            <a:r>
              <a:rPr dirty="0"/>
              <a:t> </a:t>
            </a:r>
            <a:r>
              <a:rPr dirty="0" err="1"/>
              <a:t>перевода</a:t>
            </a:r>
            <a:endParaRPr dirty="0"/>
          </a:p>
          <a:p>
            <a:pPr marL="298450" indent="-171450">
              <a:spcBef>
                <a:spcPts val="400"/>
              </a:spcBef>
              <a:buClr>
                <a:schemeClr val="accent1"/>
              </a:buClr>
              <a:buSzPct val="65000"/>
              <a:buChar char="•"/>
              <a:defRPr sz="1800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dirty="0" err="1"/>
              <a:t>Семиотика</a:t>
            </a:r>
            <a:endParaRPr dirty="0"/>
          </a:p>
          <a:p>
            <a:pPr marL="298450" indent="-171450">
              <a:spcBef>
                <a:spcPts val="400"/>
              </a:spcBef>
              <a:buClr>
                <a:schemeClr val="accent1"/>
              </a:buClr>
              <a:buSzPct val="65000"/>
              <a:buChar char="•"/>
              <a:defRPr sz="1800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dirty="0" err="1"/>
              <a:t>История</a:t>
            </a:r>
            <a:r>
              <a:rPr dirty="0"/>
              <a:t> </a:t>
            </a:r>
            <a:r>
              <a:rPr dirty="0" err="1"/>
              <a:t>англо-американской</a:t>
            </a:r>
            <a:r>
              <a:rPr dirty="0"/>
              <a:t> </a:t>
            </a:r>
            <a:r>
              <a:rPr dirty="0" err="1"/>
              <a:t>литературы</a:t>
            </a:r>
            <a:endParaRPr dirty="0"/>
          </a:p>
          <a:p>
            <a:pPr marL="298450" indent="-171450">
              <a:spcBef>
                <a:spcPts val="400"/>
              </a:spcBef>
              <a:buClr>
                <a:schemeClr val="accent1"/>
              </a:buClr>
              <a:buSzPct val="65000"/>
              <a:buChar char="•"/>
              <a:defRPr sz="1800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dirty="0" err="1"/>
              <a:t>История</a:t>
            </a:r>
            <a:r>
              <a:rPr dirty="0"/>
              <a:t> </a:t>
            </a:r>
            <a:r>
              <a:rPr dirty="0" err="1"/>
              <a:t>Англии</a:t>
            </a:r>
            <a:r>
              <a:rPr dirty="0"/>
              <a:t> и США</a:t>
            </a:r>
          </a:p>
          <a:p>
            <a:pPr marL="298450" indent="-171450">
              <a:spcBef>
                <a:spcPts val="400"/>
              </a:spcBef>
              <a:buClr>
                <a:schemeClr val="accent1"/>
              </a:buClr>
              <a:buSzPct val="65000"/>
              <a:buChar char="•"/>
              <a:defRPr sz="1800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dirty="0" err="1"/>
              <a:t>История</a:t>
            </a:r>
            <a:r>
              <a:rPr dirty="0"/>
              <a:t> </a:t>
            </a:r>
            <a:r>
              <a:rPr dirty="0" err="1"/>
              <a:t>английского</a:t>
            </a:r>
            <a:r>
              <a:rPr dirty="0"/>
              <a:t> </a:t>
            </a:r>
            <a:r>
              <a:rPr dirty="0" err="1"/>
              <a:t>языка</a:t>
            </a:r>
            <a:endParaRPr dirty="0"/>
          </a:p>
          <a:p>
            <a:pPr marL="298450" indent="-171450">
              <a:spcBef>
                <a:spcPts val="400"/>
              </a:spcBef>
              <a:buClr>
                <a:schemeClr val="accent1"/>
              </a:buClr>
              <a:buSzPct val="65000"/>
              <a:buChar char="•"/>
              <a:defRPr sz="1800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ru-RU" dirty="0" smtClean="0"/>
              <a:t>О</a:t>
            </a:r>
            <a:r>
              <a:rPr dirty="0" err="1" smtClean="0"/>
              <a:t>сновы</a:t>
            </a:r>
            <a:r>
              <a:rPr dirty="0" smtClean="0"/>
              <a:t> </a:t>
            </a:r>
            <a:r>
              <a:rPr dirty="0" err="1"/>
              <a:t>теории</a:t>
            </a:r>
            <a:r>
              <a:rPr dirty="0"/>
              <a:t> </a:t>
            </a:r>
            <a:r>
              <a:rPr dirty="0" smtClean="0"/>
              <a:t>МКК</a:t>
            </a:r>
            <a:endParaRPr lang="ru-RU" dirty="0" smtClean="0"/>
          </a:p>
          <a:p>
            <a:pPr marL="298450" indent="-171450">
              <a:spcBef>
                <a:spcPts val="400"/>
              </a:spcBef>
              <a:buClr>
                <a:schemeClr val="accent1"/>
              </a:buClr>
              <a:buSzPct val="65000"/>
              <a:buChar char="•"/>
              <a:defRPr sz="1800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ru-RU" dirty="0" err="1" smtClean="0"/>
              <a:t>Лингвострановедение</a:t>
            </a:r>
            <a:endParaRPr dirty="0"/>
          </a:p>
        </p:txBody>
      </p:sp>
      <p:sp>
        <p:nvSpPr>
          <p:cNvPr id="113" name="Rectangle"/>
          <p:cNvSpPr/>
          <p:nvPr/>
        </p:nvSpPr>
        <p:spPr>
          <a:xfrm>
            <a:off x="4672806" y="1987510"/>
            <a:ext cx="4120357" cy="4441594"/>
          </a:xfrm>
          <a:prstGeom prst="rect">
            <a:avLst/>
          </a:prstGeom>
          <a:solidFill>
            <a:srgbClr val="FFFFFF"/>
          </a:solidFill>
          <a:ln>
            <a:solidFill>
              <a:srgbClr val="F2F2F2"/>
            </a:solidFill>
          </a:ln>
          <a:effectLst>
            <a:outerShdw blurRad="38100" dist="25400" dir="2700000" rotWithShape="0">
              <a:srgbClr val="808080">
                <a:alpha val="59999"/>
              </a:srgbClr>
            </a:outerShdw>
          </a:effectLst>
        </p:spPr>
        <p:txBody>
          <a:bodyPr lIns="45719" rIns="45719" anchor="ctr"/>
          <a:lstStyle/>
          <a:p>
            <a:pPr>
              <a:defRPr sz="2000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/>
          </a:p>
        </p:txBody>
      </p:sp>
      <p:sp>
        <p:nvSpPr>
          <p:cNvPr id="114" name="Практический курс английского  и испанского языков…"/>
          <p:cNvSpPr txBox="1"/>
          <p:nvPr/>
        </p:nvSpPr>
        <p:spPr>
          <a:xfrm>
            <a:off x="4672806" y="1961759"/>
            <a:ext cx="4120357" cy="44554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pPr marL="317500" indent="-190500">
              <a:spcBef>
                <a:spcPts val="400"/>
              </a:spcBef>
              <a:buClr>
                <a:schemeClr val="accent1"/>
              </a:buClr>
              <a:buSzPct val="65000"/>
              <a:buChar char="•"/>
              <a:defRPr sz="1800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dirty="0" err="1"/>
              <a:t>Практический</a:t>
            </a:r>
            <a:r>
              <a:rPr dirty="0"/>
              <a:t> </a:t>
            </a:r>
            <a:r>
              <a:rPr dirty="0" err="1"/>
              <a:t>курс</a:t>
            </a:r>
            <a:r>
              <a:rPr dirty="0"/>
              <a:t> </a:t>
            </a:r>
            <a:r>
              <a:rPr dirty="0" err="1"/>
              <a:t>английского</a:t>
            </a:r>
            <a:r>
              <a:rPr dirty="0"/>
              <a:t> </a:t>
            </a:r>
            <a:br>
              <a:rPr dirty="0"/>
            </a:br>
            <a:r>
              <a:rPr dirty="0"/>
              <a:t>и </a:t>
            </a:r>
            <a:r>
              <a:rPr dirty="0" err="1" smtClean="0"/>
              <a:t>испанского</a:t>
            </a:r>
            <a:r>
              <a:rPr lang="en-US" dirty="0" smtClean="0"/>
              <a:t>/</a:t>
            </a:r>
            <a:r>
              <a:rPr lang="ru-RU" dirty="0" smtClean="0"/>
              <a:t>французского</a:t>
            </a:r>
            <a:r>
              <a:rPr dirty="0" smtClean="0"/>
              <a:t> </a:t>
            </a:r>
            <a:r>
              <a:rPr dirty="0" err="1"/>
              <a:t>языков</a:t>
            </a:r>
            <a:endParaRPr dirty="0"/>
          </a:p>
          <a:p>
            <a:pPr marL="317500" indent="-190500">
              <a:spcBef>
                <a:spcPts val="400"/>
              </a:spcBef>
              <a:buClr>
                <a:schemeClr val="accent1"/>
              </a:buClr>
              <a:buSzPct val="65000"/>
              <a:buChar char="•"/>
              <a:defRPr sz="1800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dirty="0" err="1"/>
              <a:t>Практическая</a:t>
            </a:r>
            <a:r>
              <a:rPr dirty="0"/>
              <a:t> </a:t>
            </a:r>
            <a:r>
              <a:rPr dirty="0" err="1"/>
              <a:t>фонетика</a:t>
            </a:r>
            <a:r>
              <a:rPr dirty="0"/>
              <a:t> и </a:t>
            </a:r>
            <a:r>
              <a:rPr dirty="0" err="1"/>
              <a:t>грамматика</a:t>
            </a:r>
            <a:r>
              <a:rPr dirty="0"/>
              <a:t> </a:t>
            </a:r>
            <a:r>
              <a:rPr dirty="0" err="1"/>
              <a:t>английского</a:t>
            </a:r>
            <a:r>
              <a:rPr dirty="0"/>
              <a:t> </a:t>
            </a:r>
            <a:r>
              <a:rPr dirty="0" err="1"/>
              <a:t>языка</a:t>
            </a:r>
            <a:endParaRPr dirty="0"/>
          </a:p>
          <a:p>
            <a:pPr marL="317500" indent="-190500">
              <a:spcBef>
                <a:spcPts val="400"/>
              </a:spcBef>
              <a:buClr>
                <a:schemeClr val="accent1"/>
              </a:buClr>
              <a:buSzPct val="65000"/>
              <a:buChar char="•"/>
              <a:defRPr sz="1800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dirty="0" err="1"/>
              <a:t>Межкультурное</a:t>
            </a:r>
            <a:r>
              <a:rPr dirty="0"/>
              <a:t> </a:t>
            </a:r>
            <a:r>
              <a:rPr dirty="0" err="1"/>
              <a:t>корпоративное</a:t>
            </a:r>
            <a:r>
              <a:rPr dirty="0"/>
              <a:t> </a:t>
            </a:r>
            <a:r>
              <a:rPr dirty="0" err="1"/>
              <a:t>общение</a:t>
            </a:r>
            <a:endParaRPr dirty="0"/>
          </a:p>
          <a:p>
            <a:pPr marL="317500" indent="-190500">
              <a:spcBef>
                <a:spcPts val="400"/>
              </a:spcBef>
              <a:buClr>
                <a:schemeClr val="accent1"/>
              </a:buClr>
              <a:buSzPct val="65000"/>
              <a:buChar char="•"/>
              <a:defRPr sz="1800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dirty="0" err="1"/>
              <a:t>Практика</a:t>
            </a:r>
            <a:r>
              <a:rPr dirty="0"/>
              <a:t> </a:t>
            </a:r>
            <a:r>
              <a:rPr dirty="0" err="1"/>
              <a:t>письменного</a:t>
            </a:r>
            <a:r>
              <a:rPr dirty="0"/>
              <a:t> и </a:t>
            </a:r>
            <a:r>
              <a:rPr dirty="0" err="1"/>
              <a:t>устного</a:t>
            </a:r>
            <a:r>
              <a:rPr dirty="0"/>
              <a:t> </a:t>
            </a:r>
            <a:r>
              <a:rPr dirty="0" err="1"/>
              <a:t>перевода</a:t>
            </a:r>
            <a:endParaRPr dirty="0"/>
          </a:p>
          <a:p>
            <a:pPr marL="317500" indent="-190500">
              <a:spcBef>
                <a:spcPts val="400"/>
              </a:spcBef>
              <a:buClr>
                <a:schemeClr val="accent1"/>
              </a:buClr>
              <a:buSzPct val="65000"/>
              <a:buChar char="•"/>
              <a:defRPr sz="1800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dirty="0" err="1"/>
              <a:t>Древние</a:t>
            </a:r>
            <a:r>
              <a:rPr dirty="0"/>
              <a:t> </a:t>
            </a:r>
            <a:r>
              <a:rPr dirty="0" err="1"/>
              <a:t>языки</a:t>
            </a:r>
            <a:r>
              <a:rPr dirty="0"/>
              <a:t> и </a:t>
            </a:r>
            <a:r>
              <a:rPr dirty="0" err="1"/>
              <a:t>культуры</a:t>
            </a:r>
            <a:endParaRPr dirty="0"/>
          </a:p>
          <a:p>
            <a:pPr marL="317500" indent="-190500">
              <a:spcBef>
                <a:spcPts val="400"/>
              </a:spcBef>
              <a:buClr>
                <a:schemeClr val="accent1"/>
              </a:buClr>
              <a:buSzPct val="65000"/>
              <a:buChar char="•"/>
              <a:defRPr sz="1800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dirty="0" err="1" smtClean="0"/>
              <a:t>Практикум</a:t>
            </a:r>
            <a:r>
              <a:rPr dirty="0" smtClean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smtClean="0"/>
              <a:t>МКК</a:t>
            </a:r>
            <a:endParaRPr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КУРСЫ ПО ВЫБОРУ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История англо-американской литературы </a:t>
            </a:r>
            <a:r>
              <a:rPr lang="en-US" dirty="0" smtClean="0"/>
              <a:t>XIX-XX</a:t>
            </a:r>
            <a:r>
              <a:rPr lang="ru-RU" dirty="0" smtClean="0"/>
              <a:t> вв.</a:t>
            </a:r>
          </a:p>
          <a:p>
            <a:pPr algn="ctr"/>
            <a:r>
              <a:rPr lang="ru-RU" dirty="0" smtClean="0"/>
              <a:t>Культура и искусство Англии и США</a:t>
            </a:r>
          </a:p>
          <a:p>
            <a:pPr algn="ctr"/>
            <a:r>
              <a:rPr lang="ru-RU" dirty="0" smtClean="0"/>
              <a:t>Деловой английский язык</a:t>
            </a:r>
          </a:p>
          <a:p>
            <a:pPr algn="ctr"/>
            <a:r>
              <a:rPr lang="ru-RU" dirty="0" smtClean="0"/>
              <a:t>Письменный перевод</a:t>
            </a:r>
          </a:p>
          <a:p>
            <a:pPr algn="ctr"/>
            <a:r>
              <a:rPr lang="ru-RU" dirty="0" smtClean="0"/>
              <a:t>Устный перевод</a:t>
            </a:r>
          </a:p>
          <a:p>
            <a:pPr algn="ctr"/>
            <a:r>
              <a:rPr lang="ru-RU" dirty="0" smtClean="0"/>
              <a:t>Психолингвистические основы преподавания иностранных языков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6</a:t>
            </a:r>
            <a:r>
              <a:rPr lang="ru-RU" dirty="0" smtClean="0"/>
              <a:t> курсов по выбору за </a:t>
            </a:r>
            <a:r>
              <a:rPr lang="ru-RU" b="1" dirty="0" smtClean="0"/>
              <a:t>все</a:t>
            </a:r>
            <a:r>
              <a:rPr lang="ru-RU" dirty="0" smtClean="0"/>
              <a:t> время обучения</a:t>
            </a:r>
          </a:p>
          <a:p>
            <a:pPr algn="ctr">
              <a:buNone/>
            </a:pPr>
            <a:r>
              <a:rPr lang="ru-RU" dirty="0" smtClean="0"/>
              <a:t>Возможность посещения курсов по выбору на дневном отделении</a:t>
            </a:r>
            <a:endParaRPr lang="ru-RU"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image.png" descr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12700" y="414337"/>
            <a:ext cx="9107488" cy="646271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4" name="Group"/>
          <p:cNvGrpSpPr/>
          <p:nvPr/>
        </p:nvGrpSpPr>
        <p:grpSpPr>
          <a:xfrm>
            <a:off x="7275512" y="463550"/>
            <a:ext cx="1814513" cy="1200150"/>
            <a:chOff x="0" y="0"/>
            <a:chExt cx="1814512" cy="1200150"/>
          </a:xfrm>
        </p:grpSpPr>
        <p:sp>
          <p:nvSpPr>
            <p:cNvPr id="132" name="Rounded Rectangle"/>
            <p:cNvSpPr/>
            <p:nvPr/>
          </p:nvSpPr>
          <p:spPr>
            <a:xfrm>
              <a:off x="0" y="0"/>
              <a:ext cx="1814513" cy="1200150"/>
            </a:xfrm>
            <a:prstGeom prst="roundRect">
              <a:avLst>
                <a:gd name="adj" fmla="val 16667"/>
              </a:avLst>
            </a:prstGeom>
            <a:solidFill>
              <a:srgbClr val="B3E3CE"/>
            </a:solidFill>
            <a:ln w="12700" cap="flat">
              <a:noFill/>
              <a:miter lim="400000"/>
            </a:ln>
            <a:effectLst>
              <a:outerShdw blurRad="38100" dist="25400" dir="2700000" rotWithShape="0">
                <a:srgbClr val="808080">
                  <a:alpha val="59999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>
                  <a:solidFill>
                    <a:srgbClr val="7F7F7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endParaRPr/>
            </a:p>
          </p:txBody>
        </p:sp>
        <p:sp>
          <p:nvSpPr>
            <p:cNvPr id="133" name="МН компании различных профилей"/>
            <p:cNvSpPr txBox="1"/>
            <p:nvPr/>
          </p:nvSpPr>
          <p:spPr>
            <a:xfrm>
              <a:off x="58563" y="138570"/>
              <a:ext cx="1697387" cy="9230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800">
                  <a:solidFill>
                    <a:srgbClr val="7F7F7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lvl1pPr>
            </a:lstStyle>
            <a:p>
              <a:r>
                <a:t>МН компании различных профилей</a:t>
              </a:r>
            </a:p>
          </p:txBody>
        </p:sp>
      </p:grpSp>
      <p:grpSp>
        <p:nvGrpSpPr>
          <p:cNvPr id="137" name="Group"/>
          <p:cNvGrpSpPr/>
          <p:nvPr/>
        </p:nvGrpSpPr>
        <p:grpSpPr>
          <a:xfrm>
            <a:off x="7275512" y="1887537"/>
            <a:ext cx="1814513" cy="2376488"/>
            <a:chOff x="0" y="0"/>
            <a:chExt cx="1814512" cy="2376487"/>
          </a:xfrm>
        </p:grpSpPr>
        <p:sp>
          <p:nvSpPr>
            <p:cNvPr id="135" name="Rounded Rectangle"/>
            <p:cNvSpPr/>
            <p:nvPr/>
          </p:nvSpPr>
          <p:spPr>
            <a:xfrm>
              <a:off x="0" y="0"/>
              <a:ext cx="1814513" cy="2376488"/>
            </a:xfrm>
            <a:prstGeom prst="roundRect">
              <a:avLst>
                <a:gd name="adj" fmla="val 16667"/>
              </a:avLst>
            </a:prstGeom>
            <a:solidFill>
              <a:srgbClr val="7F8FA9"/>
            </a:solidFill>
            <a:ln w="12700" cap="flat">
              <a:noFill/>
              <a:miter lim="400000"/>
            </a:ln>
            <a:effectLst>
              <a:outerShdw blurRad="38100" dist="25400" dir="2700000" rotWithShape="0">
                <a:srgbClr val="808080">
                  <a:alpha val="59999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endParaRPr/>
            </a:p>
          </p:txBody>
        </p:sp>
        <p:sp>
          <p:nvSpPr>
            <p:cNvPr id="136" name="агентства перевода"/>
            <p:cNvSpPr txBox="1"/>
            <p:nvPr/>
          </p:nvSpPr>
          <p:spPr>
            <a:xfrm>
              <a:off x="88541" y="866439"/>
              <a:ext cx="1637431" cy="64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800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r>
                <a:t>агентства перевода</a:t>
              </a:r>
            </a:p>
          </p:txBody>
        </p:sp>
      </p:grpSp>
      <p:grpSp>
        <p:nvGrpSpPr>
          <p:cNvPr id="140" name="Group"/>
          <p:cNvGrpSpPr/>
          <p:nvPr/>
        </p:nvGrpSpPr>
        <p:grpSpPr>
          <a:xfrm>
            <a:off x="7275512" y="4483100"/>
            <a:ext cx="1814513" cy="2374900"/>
            <a:chOff x="0" y="0"/>
            <a:chExt cx="1814512" cy="2374900"/>
          </a:xfrm>
        </p:grpSpPr>
        <p:sp>
          <p:nvSpPr>
            <p:cNvPr id="138" name="Rounded Rectangle"/>
            <p:cNvSpPr/>
            <p:nvPr/>
          </p:nvSpPr>
          <p:spPr>
            <a:xfrm>
              <a:off x="0" y="0"/>
              <a:ext cx="1814513" cy="2374900"/>
            </a:xfrm>
            <a:prstGeom prst="roundRect">
              <a:avLst>
                <a:gd name="adj" fmla="val 16667"/>
              </a:avLst>
            </a:prstGeom>
            <a:solidFill>
              <a:srgbClr val="777DC3"/>
            </a:solidFill>
            <a:ln w="12700" cap="flat">
              <a:noFill/>
              <a:miter lim="400000"/>
            </a:ln>
            <a:effectLst>
              <a:outerShdw blurRad="38100" dist="25400" dir="2700000" rotWithShape="0">
                <a:srgbClr val="808080">
                  <a:alpha val="59999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endParaRPr/>
            </a:p>
          </p:txBody>
        </p:sp>
        <p:sp>
          <p:nvSpPr>
            <p:cNvPr id="139" name="издательское дело"/>
            <p:cNvSpPr txBox="1"/>
            <p:nvPr/>
          </p:nvSpPr>
          <p:spPr>
            <a:xfrm>
              <a:off x="88541" y="865645"/>
              <a:ext cx="1637431" cy="6436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800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lvl1pPr>
            </a:lstStyle>
            <a:p>
              <a:r>
                <a:t>издательское дело</a:t>
              </a:r>
            </a:p>
          </p:txBody>
        </p:sp>
      </p:grpSp>
      <p:sp>
        <p:nvSpPr>
          <p:cNvPr id="141" name="Лингвисты востребованы"/>
          <p:cNvSpPr txBox="1"/>
          <p:nvPr/>
        </p:nvSpPr>
        <p:spPr>
          <a:xfrm>
            <a:off x="803275" y="735012"/>
            <a:ext cx="5527675" cy="636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3600">
                <a:solidFill>
                  <a:srgbClr val="40404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Лингвисты</a:t>
            </a:r>
            <a:r>
              <a:rPr>
                <a:solidFill>
                  <a:srgbClr val="000000"/>
                </a:solidFill>
              </a:rPr>
              <a:t> </a:t>
            </a:r>
            <a:r>
              <a:t>востребованы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Спасибо за внимание"/>
          <p:cNvSpPr txBox="1"/>
          <p:nvPr/>
        </p:nvSpPr>
        <p:spPr>
          <a:xfrm>
            <a:off x="3243262" y="3087687"/>
            <a:ext cx="5621173" cy="748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4400">
                <a:solidFill>
                  <a:srgbClr val="A1C4E3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t>Спасибо за внимание</a:t>
            </a:r>
          </a:p>
        </p:txBody>
      </p:sp>
      <p:pic>
        <p:nvPicPr>
          <p:cNvPr id="146" name="Логотип ГИ.png" descr="Логотип ГИ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4950" y="576262"/>
            <a:ext cx="957263" cy="9461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Ясность">
  <a:themeElements>
    <a:clrScheme name="Ясность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29DD1"/>
      </a:accent1>
      <a:accent2>
        <a:srgbClr val="297FD5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Ясность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Ясность">
  <a:themeElements>
    <a:clrScheme name="Ясность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29DD1"/>
      </a:accent1>
      <a:accent2>
        <a:srgbClr val="297FD5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Ясность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319</Words>
  <Application>Microsoft Office PowerPoint</Application>
  <PresentationFormat>Экран (4:3)</PresentationFormat>
  <Paragraphs>94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Ясность</vt:lpstr>
      <vt:lpstr>Слайд 1</vt:lpstr>
      <vt:lpstr>Слайд 2</vt:lpstr>
      <vt:lpstr>Слайд 3</vt:lpstr>
      <vt:lpstr>Слайд 4</vt:lpstr>
      <vt:lpstr>Слайд 5</vt:lpstr>
      <vt:lpstr>КУРСЫ ПО ВЫБОРУ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.</cp:lastModifiedBy>
  <cp:revision>5</cp:revision>
  <dcterms:modified xsi:type="dcterms:W3CDTF">2019-06-28T08:55:24Z</dcterms:modified>
</cp:coreProperties>
</file>