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404D04C-B381-4BB7-AE35-5633C83F94E1}" type="datetimeFigureOut">
              <a:rPr lang="ru-RU" smtClean="0"/>
              <a:t>09.03.2017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CFC2CEE-E6BE-474E-807C-94BA58481ED1}"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404D04C-B381-4BB7-AE35-5633C83F94E1}" type="datetimeFigureOut">
              <a:rPr lang="ru-RU" smtClean="0"/>
              <a:t>09.03.2017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04D04C-B381-4BB7-AE35-5633C83F94E1}" type="datetimeFigureOut">
              <a:rPr lang="ru-RU" smtClean="0"/>
              <a:t>09.03.2017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04D04C-B381-4BB7-AE35-5633C83F94E1}" type="datetimeFigureOut">
              <a:rPr lang="ru-RU" smtClean="0"/>
              <a:t>09.03.2017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CFC2CEE-E6BE-474E-807C-94BA58481ED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04D04C-B381-4BB7-AE35-5633C83F94E1}" type="datetimeFigureOut">
              <a:rPr lang="ru-RU" smtClean="0"/>
              <a:t>09.03.2017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04D04C-B381-4BB7-AE35-5633C83F94E1}" type="datetimeFigureOut">
              <a:rPr lang="ru-RU" smtClean="0"/>
              <a:t>09.03.2017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CFC2CEE-E6BE-474E-807C-94BA58481ED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404D04C-B381-4BB7-AE35-5633C83F94E1}" type="datetimeFigureOut">
              <a:rPr lang="ru-RU" smtClean="0"/>
              <a:t>09.03.2017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CFC2CEE-E6BE-474E-807C-94BA58481ED1}"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404D04C-B381-4BB7-AE35-5633C83F94E1}" type="datetimeFigureOut">
              <a:rPr lang="ru-RU" smtClean="0"/>
              <a:t>09.03.2017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4D04C-B381-4BB7-AE35-5633C83F94E1}" type="datetimeFigureOut">
              <a:rPr lang="ru-RU" smtClean="0"/>
              <a:t>09.03.2017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04D04C-B381-4BB7-AE35-5633C83F94E1}" type="datetimeFigureOut">
              <a:rPr lang="ru-RU" smtClean="0"/>
              <a:t>09.03.2017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CFC2CEE-E6BE-474E-807C-94BA58481ED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04D04C-B381-4BB7-AE35-5633C83F94E1}" type="datetimeFigureOut">
              <a:rPr lang="ru-RU" smtClean="0"/>
              <a:t>09.03.2017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CFC2CEE-E6BE-474E-807C-94BA58481ED1}"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404D04C-B381-4BB7-AE35-5633C83F94E1}" type="datetimeFigureOut">
              <a:rPr lang="ru-RU" smtClean="0"/>
              <a:t>09.03.2017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CFC2CEE-E6BE-474E-807C-94BA58481ED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70000" lnSpcReduction="20000"/>
          </a:bodyPr>
          <a:lstStyle/>
          <a:p>
            <a:pPr algn="ctr"/>
            <a:r>
              <a:rPr lang="ru-RU" dirty="0" smtClean="0"/>
              <a:t>Анна </a:t>
            </a:r>
            <a:r>
              <a:rPr lang="ru-RU" dirty="0" err="1" smtClean="0"/>
              <a:t>Соломоновская</a:t>
            </a:r>
            <a:endParaRPr lang="ru-RU" dirty="0" smtClean="0"/>
          </a:p>
          <a:p>
            <a:pPr algn="ctr"/>
            <a:r>
              <a:rPr lang="ru-RU" dirty="0" smtClean="0"/>
              <a:t>ФИЯ НГУ</a:t>
            </a:r>
          </a:p>
          <a:p>
            <a:pPr algn="ctr"/>
            <a:r>
              <a:rPr lang="ru-RU" dirty="0" smtClean="0"/>
              <a:t>201</a:t>
            </a:r>
            <a:r>
              <a:rPr lang="en-US" smtClean="0"/>
              <a:t>7</a:t>
            </a:r>
            <a:endParaRPr lang="ru-RU" dirty="0"/>
          </a:p>
        </p:txBody>
      </p:sp>
      <p:sp>
        <p:nvSpPr>
          <p:cNvPr id="2" name="Заголовок 1"/>
          <p:cNvSpPr>
            <a:spLocks noGrp="1"/>
          </p:cNvSpPr>
          <p:nvPr>
            <p:ph type="ctrTitle"/>
          </p:nvPr>
        </p:nvSpPr>
        <p:spPr/>
        <p:txBody>
          <a:bodyPr/>
          <a:lstStyle/>
          <a:p>
            <a:r>
              <a:rPr lang="ru-RU" dirty="0" smtClean="0"/>
              <a:t>ПЛАГИАТ И КАК ЕГО ИЗБЕЖАТЬ</a:t>
            </a:r>
            <a:endParaRPr lang="ru-RU" dirty="0"/>
          </a:p>
        </p:txBody>
      </p:sp>
    </p:spTree>
    <p:extLst>
      <p:ext uri="{BB962C8B-B14F-4D97-AF65-F5344CB8AC3E}">
        <p14:creationId xmlns:p14="http://schemas.microsoft.com/office/powerpoint/2010/main" val="2348269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плагиат?</a:t>
            </a:r>
            <a:endParaRPr lang="ru-RU" dirty="0"/>
          </a:p>
        </p:txBody>
      </p:sp>
      <p:sp>
        <p:nvSpPr>
          <p:cNvPr id="3" name="Объект 2"/>
          <p:cNvSpPr>
            <a:spLocks noGrp="1"/>
          </p:cNvSpPr>
          <p:nvPr>
            <p:ph sz="quarter" idx="13"/>
          </p:nvPr>
        </p:nvSpPr>
        <p:spPr/>
        <p:txBody>
          <a:bodyPr>
            <a:normAutofit fontScale="85000" lnSpcReduction="20000"/>
          </a:bodyPr>
          <a:lstStyle/>
          <a:p>
            <a:r>
              <a:rPr lang="ru-RU" dirty="0"/>
              <a:t>Плагиат* - использование в письменной работе чужого текста, опубликованного в бумажном или электронном виде, без полной ссылки на источник или со ссылками, но когда объем и характер заимствований ставят под сомнение самостоятельность выполненной работы или одного из ее основных разделов. Плагиат может осуществляться в двух видах</a:t>
            </a:r>
            <a:r>
              <a:rPr lang="ru-RU" dirty="0" smtClean="0"/>
              <a:t>:</a:t>
            </a:r>
          </a:p>
          <a:p>
            <a:r>
              <a:rPr lang="ru-RU" dirty="0" smtClean="0"/>
              <a:t> </a:t>
            </a:r>
            <a:r>
              <a:rPr lang="ru-RU" dirty="0"/>
              <a:t>• дословное изложение чужого текста, </a:t>
            </a:r>
            <a:endParaRPr lang="ru-RU" dirty="0" smtClean="0"/>
          </a:p>
          <a:p>
            <a:r>
              <a:rPr lang="ru-RU" dirty="0" smtClean="0"/>
              <a:t>• </a:t>
            </a:r>
            <a:r>
              <a:rPr lang="ru-RU" dirty="0"/>
              <a:t>парафраза – изложение чужого текста с заменой слов и выражений без изменения содержания заимствованного текста. </a:t>
            </a:r>
            <a:r>
              <a:rPr lang="en-US" dirty="0" smtClean="0"/>
              <a:t> </a:t>
            </a:r>
            <a:endParaRPr lang="ru-RU" dirty="0" smtClean="0"/>
          </a:p>
          <a:p>
            <a:r>
              <a:rPr lang="en-US" dirty="0" smtClean="0"/>
              <a:t>(</a:t>
            </a:r>
            <a:r>
              <a:rPr lang="ru-RU" dirty="0" smtClean="0"/>
              <a:t>Положение</a:t>
            </a:r>
            <a:r>
              <a:rPr lang="en-US" dirty="0" smtClean="0"/>
              <a:t> </a:t>
            </a:r>
            <a:r>
              <a:rPr lang="ru-RU" dirty="0" smtClean="0"/>
              <a:t>о плагиате ВШЭ)</a:t>
            </a:r>
            <a:endParaRPr lang="ru-RU" dirty="0"/>
          </a:p>
        </p:txBody>
      </p:sp>
    </p:spTree>
    <p:extLst>
      <p:ext uri="{BB962C8B-B14F-4D97-AF65-F5344CB8AC3E}">
        <p14:creationId xmlns:p14="http://schemas.microsoft.com/office/powerpoint/2010/main" val="3428732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можно?</a:t>
            </a:r>
            <a:endParaRPr lang="ru-RU" dirty="0"/>
          </a:p>
        </p:txBody>
      </p:sp>
      <p:sp>
        <p:nvSpPr>
          <p:cNvPr id="3" name="Объект 2"/>
          <p:cNvSpPr>
            <a:spLocks noGrp="1"/>
          </p:cNvSpPr>
          <p:nvPr>
            <p:ph sz="quarter" idx="13"/>
          </p:nvPr>
        </p:nvSpPr>
        <p:spPr/>
        <p:txBody>
          <a:bodyPr>
            <a:normAutofit fontScale="77500" lnSpcReduction="20000"/>
          </a:bodyPr>
          <a:lstStyle/>
          <a:p>
            <a:pPr marL="45720" indent="0">
              <a:buNone/>
            </a:pPr>
            <a:r>
              <a:rPr lang="ru-RU" dirty="0" smtClean="0"/>
              <a:t>Плагиатом не являются: </a:t>
            </a:r>
          </a:p>
          <a:p>
            <a:pPr marL="45720" indent="0">
              <a:buNone/>
            </a:pPr>
            <a:r>
              <a:rPr lang="ru-RU" dirty="0"/>
              <a:t> </a:t>
            </a:r>
            <a:r>
              <a:rPr lang="ru-RU" dirty="0" smtClean="0"/>
              <a:t>- общеизвестные факты, например,</a:t>
            </a:r>
          </a:p>
          <a:p>
            <a:pPr marL="45720" indent="0">
              <a:buNone/>
            </a:pPr>
            <a:r>
              <a:rPr lang="ru-RU" dirty="0" smtClean="0"/>
              <a:t>«Язык и культура тесно взаимосвязаны»</a:t>
            </a:r>
          </a:p>
          <a:p>
            <a:pPr>
              <a:buFontTx/>
              <a:buChar char="-"/>
            </a:pPr>
            <a:r>
              <a:rPr lang="ru-RU" dirty="0" smtClean="0"/>
              <a:t>Общенаучные клише (даже если они достаточно объемные), например, «На основании рассмотренных данных можно смело заявить, что…»</a:t>
            </a:r>
          </a:p>
          <a:p>
            <a:pPr>
              <a:buFontTx/>
              <a:buChar char="-"/>
            </a:pPr>
            <a:r>
              <a:rPr lang="ru-RU" dirty="0" smtClean="0"/>
              <a:t>- цитаты (при наличии кавычек, обозначающих границы точной цитаты, сноски в тексте с </a:t>
            </a:r>
            <a:r>
              <a:rPr lang="ru-RU" b="1" dirty="0" smtClean="0"/>
              <a:t>обязательным</a:t>
            </a:r>
            <a:r>
              <a:rPr lang="ru-RU" dirty="0" smtClean="0"/>
              <a:t> указанием автора, года издания и страницы) и наличия данного источника в списке литературы.</a:t>
            </a:r>
          </a:p>
          <a:p>
            <a:pPr>
              <a:buFontTx/>
              <a:buChar char="-"/>
            </a:pPr>
            <a:r>
              <a:rPr lang="ru-RU" dirty="0" smtClean="0"/>
              <a:t>Парафраз мнения или выводов другого автора при наличии вводной конструкции и правильно оформленной ссылки. Например, «Нельзя не согласиться с мнением А.Б. Иванова, что … </a:t>
            </a:r>
            <a:r>
              <a:rPr lang="en-US" dirty="0" smtClean="0"/>
              <a:t>[</a:t>
            </a:r>
            <a:r>
              <a:rPr lang="ru-RU" dirty="0" smtClean="0"/>
              <a:t>Иванов, 2015</a:t>
            </a:r>
            <a:r>
              <a:rPr lang="en-US" dirty="0" smtClean="0"/>
              <a:t>]</a:t>
            </a:r>
            <a:r>
              <a:rPr lang="ru-RU" dirty="0" smtClean="0"/>
              <a:t>.</a:t>
            </a:r>
          </a:p>
        </p:txBody>
      </p:sp>
    </p:spTree>
    <p:extLst>
      <p:ext uri="{BB962C8B-B14F-4D97-AF65-F5344CB8AC3E}">
        <p14:creationId xmlns:p14="http://schemas.microsoft.com/office/powerpoint/2010/main" val="360894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грамотно цитировать?</a:t>
            </a:r>
            <a:endParaRPr lang="ru-RU" dirty="0"/>
          </a:p>
        </p:txBody>
      </p:sp>
      <p:sp>
        <p:nvSpPr>
          <p:cNvPr id="3" name="Объект 2"/>
          <p:cNvSpPr>
            <a:spLocks noGrp="1"/>
          </p:cNvSpPr>
          <p:nvPr>
            <p:ph sz="quarter" idx="13"/>
          </p:nvPr>
        </p:nvSpPr>
        <p:spPr/>
        <p:txBody>
          <a:bodyPr>
            <a:normAutofit fontScale="62500" lnSpcReduction="20000"/>
          </a:bodyPr>
          <a:lstStyle/>
          <a:p>
            <a:r>
              <a:rPr lang="ru-RU" dirty="0" smtClean="0"/>
              <a:t>- не увлекаться – не больше 10-15 процентов Вашего общего текста, не начинать абзац с цитаты, не ставить цитаты одну за другой;</a:t>
            </a:r>
          </a:p>
          <a:p>
            <a:r>
              <a:rPr lang="ru-RU" dirty="0" smtClean="0"/>
              <a:t>- всегда ссылаться на Ваш источник (например, если В.И. Карасик цитирует Аристотеля, то ссылка выглядит так: (Аристотель, цит. по  </a:t>
            </a:r>
            <a:r>
              <a:rPr lang="en-US" dirty="0" smtClean="0"/>
              <a:t>[</a:t>
            </a:r>
            <a:r>
              <a:rPr lang="ru-RU" dirty="0" smtClean="0"/>
              <a:t>Карасик, 2004: 35</a:t>
            </a:r>
            <a:r>
              <a:rPr lang="en-US" dirty="0" smtClean="0"/>
              <a:t>]</a:t>
            </a:r>
            <a:r>
              <a:rPr lang="ru-RU" dirty="0" smtClean="0"/>
              <a:t>). При этом Аристотель в список литературы не включается;</a:t>
            </a:r>
          </a:p>
          <a:p>
            <a:r>
              <a:rPr lang="ru-RU" dirty="0" smtClean="0"/>
              <a:t>- не цитировать Википедию и анонимные рефераты из сети, цитировать только первоисточники, а не их пересказ;</a:t>
            </a:r>
          </a:p>
          <a:p>
            <a:r>
              <a:rPr lang="ru-RU" dirty="0" smtClean="0"/>
              <a:t>При  наличии нескольких изданий желательно брать цитаты из последнего;</a:t>
            </a:r>
          </a:p>
          <a:p>
            <a:r>
              <a:rPr lang="ru-RU" dirty="0" smtClean="0"/>
              <a:t>Точно процитировать можно «яркие» высказывания</a:t>
            </a:r>
            <a:r>
              <a:rPr lang="en-US" dirty="0" smtClean="0"/>
              <a:t>,</a:t>
            </a:r>
            <a:r>
              <a:rPr lang="ru-RU" dirty="0" smtClean="0"/>
              <a:t> авторские определения</a:t>
            </a:r>
            <a:r>
              <a:rPr lang="en-US" dirty="0" smtClean="0"/>
              <a:t> </a:t>
            </a:r>
            <a:r>
              <a:rPr lang="ru-RU" dirty="0" smtClean="0"/>
              <a:t> (Например, «Концепт – основная ячейка культуры в ментальном мире человека» </a:t>
            </a:r>
            <a:r>
              <a:rPr lang="en-US" dirty="0" smtClean="0"/>
              <a:t>[</a:t>
            </a:r>
            <a:r>
              <a:rPr lang="ru-RU" dirty="0" smtClean="0"/>
              <a:t>Степанов, 2004:43</a:t>
            </a:r>
            <a:r>
              <a:rPr lang="en-US" dirty="0" smtClean="0"/>
              <a:t>]; </a:t>
            </a:r>
            <a:r>
              <a:rPr lang="ru-RU" dirty="0" smtClean="0"/>
              <a:t>авторитетную точку зрения в поддержку своих доводов; при несогласии с автором цитаты – полностью привести фрагмент, с которым не согласны  </a:t>
            </a:r>
            <a:endParaRPr lang="ru-RU" dirty="0"/>
          </a:p>
        </p:txBody>
      </p:sp>
    </p:spTree>
    <p:extLst>
      <p:ext uri="{BB962C8B-B14F-4D97-AF65-F5344CB8AC3E}">
        <p14:creationId xmlns:p14="http://schemas.microsoft.com/office/powerpoint/2010/main" val="421133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Парафраз</a:t>
            </a:r>
            <a:endParaRPr lang="ru-RU" dirty="0"/>
          </a:p>
        </p:txBody>
      </p:sp>
      <p:sp>
        <p:nvSpPr>
          <p:cNvPr id="3" name="Объект 2"/>
          <p:cNvSpPr>
            <a:spLocks noGrp="1"/>
          </p:cNvSpPr>
          <p:nvPr>
            <p:ph sz="quarter" idx="13"/>
          </p:nvPr>
        </p:nvSpPr>
        <p:spPr/>
        <p:txBody>
          <a:bodyPr>
            <a:normAutofit fontScale="47500" lnSpcReduction="20000"/>
          </a:bodyPr>
          <a:lstStyle/>
          <a:p>
            <a:r>
              <a:rPr lang="ru-RU" b="1" dirty="0"/>
              <a:t>Парафраз</a:t>
            </a:r>
            <a:r>
              <a:rPr lang="ru-RU" dirty="0"/>
              <a:t> - пересказ цитаты (обычно, небольшого фрагмента) своими словами с обязательной ссылкой на источник цитирования. При изложении информации своими словами не допускается искажение первоначального смысла текста. </a:t>
            </a:r>
          </a:p>
          <a:p>
            <a:r>
              <a:rPr lang="ru-RU" u="sng" dirty="0"/>
              <a:t>Без ссылки на источник или при дословном списывании без кавычек текст является плагиатом. </a:t>
            </a:r>
            <a:endParaRPr lang="ru-RU" dirty="0"/>
          </a:p>
          <a:p>
            <a:r>
              <a:rPr lang="ru-RU" dirty="0"/>
              <a:t>Использование парафраза в научной работе является незаменимым в следующих случаях: </a:t>
            </a:r>
          </a:p>
          <a:p>
            <a:pPr lvl="0"/>
            <a:r>
              <a:rPr lang="ru-RU" dirty="0"/>
              <a:t>оригинальные цитаты чересчур объемны для прямого цитирования; </a:t>
            </a:r>
          </a:p>
          <a:p>
            <a:pPr lvl="0"/>
            <a:r>
              <a:rPr lang="ru-RU" dirty="0"/>
              <a:t>необходимо представить обобщенную информацию при одновременной ссылке на несколько источников; </a:t>
            </a:r>
          </a:p>
          <a:p>
            <a:pPr lvl="0"/>
            <a:r>
              <a:rPr lang="ru-RU" dirty="0"/>
              <a:t>необходимо кратко изложить содержание теоретической концепции или процедуру и результаты исследований, на которые дается ссылка в работе. </a:t>
            </a:r>
          </a:p>
          <a:p>
            <a:r>
              <a:rPr lang="ru-RU" dirty="0"/>
              <a:t>Парафраз также рекомендуется употреблять при цитировании работ на иностранном языке, когда студент не уверен в качестве дословного перевода. </a:t>
            </a:r>
          </a:p>
          <a:p>
            <a:r>
              <a:rPr lang="ru-RU" dirty="0"/>
              <a:t>Для подтверждения собственных доводов ссылкой на авторитетный источник или для критического разбора того или иного произведения печати следует приводить цитаты. Академический этикет требует точного воспроизведения цитируемого текста, так как малейшее сокращение приводимой выдержки может исказить смысл, который был в нее вложен автором. </a:t>
            </a:r>
            <a:endParaRPr lang="ru-RU" dirty="0" smtClean="0"/>
          </a:p>
          <a:p>
            <a:pPr marL="45720" indent="0">
              <a:buNone/>
            </a:pPr>
            <a:r>
              <a:rPr lang="ru-RU" b="1" dirty="0" smtClean="0"/>
              <a:t>(Основы </a:t>
            </a:r>
            <a:r>
              <a:rPr lang="ru-RU" b="1" dirty="0"/>
              <a:t>научного цитирования : метод. пособие для студентов и магистрантов, обучающихся по спец. 1-23 01 04 "Психология" / Т. О. </a:t>
            </a:r>
            <a:r>
              <a:rPr lang="ru-RU" b="1" dirty="0" err="1"/>
              <a:t>Кулинкович</a:t>
            </a:r>
            <a:r>
              <a:rPr lang="ru-RU" b="1" dirty="0"/>
              <a:t>. - Минск : БГУ, 2010. - 58  </a:t>
            </a:r>
            <a:r>
              <a:rPr lang="ru-RU" b="1" dirty="0" smtClean="0"/>
              <a:t>с. ( выдержки)</a:t>
            </a:r>
            <a:endParaRPr lang="ru-RU" dirty="0"/>
          </a:p>
          <a:p>
            <a:endParaRPr lang="ru-RU" dirty="0"/>
          </a:p>
          <a:p>
            <a:endParaRPr lang="ru-RU" dirty="0"/>
          </a:p>
        </p:txBody>
      </p:sp>
    </p:spTree>
    <p:extLst>
      <p:ext uri="{BB962C8B-B14F-4D97-AF65-F5344CB8AC3E}">
        <p14:creationId xmlns:p14="http://schemas.microsoft.com/office/powerpoint/2010/main" val="116621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Парафраз (2)</a:t>
            </a:r>
            <a:endParaRPr lang="ru-RU" dirty="0"/>
          </a:p>
        </p:txBody>
      </p:sp>
      <p:sp>
        <p:nvSpPr>
          <p:cNvPr id="3" name="Объект 2"/>
          <p:cNvSpPr>
            <a:spLocks noGrp="1"/>
          </p:cNvSpPr>
          <p:nvPr>
            <p:ph sz="quarter" idx="13"/>
          </p:nvPr>
        </p:nvSpPr>
        <p:spPr/>
        <p:txBody>
          <a:bodyPr>
            <a:normAutofit fontScale="92500"/>
          </a:bodyPr>
          <a:lstStyle/>
          <a:p>
            <a:r>
              <a:rPr lang="ru-RU" dirty="0" smtClean="0"/>
              <a:t>Возможно (не)значительное сокращение при сохранении мысли оригинала;</a:t>
            </a:r>
          </a:p>
          <a:p>
            <a:r>
              <a:rPr lang="ru-RU" dirty="0" smtClean="0"/>
              <a:t>Изменяется грамматическая структура предложения;</a:t>
            </a:r>
          </a:p>
          <a:p>
            <a:r>
              <a:rPr lang="ru-RU" dirty="0" smtClean="0"/>
              <a:t>Мысль автора выражается своими словами (кроме ключевых терминов и служебных частей речи), удаляются риторические фигуры;</a:t>
            </a:r>
          </a:p>
          <a:p>
            <a:r>
              <a:rPr lang="ru-RU" dirty="0" smtClean="0"/>
              <a:t>Парафраз должен быть также написан научным стилем (а развить его можно только обильным чтением литературы по специальности)</a:t>
            </a:r>
            <a:endParaRPr lang="ru-RU" dirty="0"/>
          </a:p>
        </p:txBody>
      </p:sp>
    </p:spTree>
    <p:extLst>
      <p:ext uri="{BB962C8B-B14F-4D97-AF65-F5344CB8AC3E}">
        <p14:creationId xmlns:p14="http://schemas.microsoft.com/office/powerpoint/2010/main" val="154960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Антиплагиат</a:t>
            </a:r>
            <a:endParaRPr lang="ru-RU" dirty="0"/>
          </a:p>
        </p:txBody>
      </p:sp>
      <p:sp>
        <p:nvSpPr>
          <p:cNvPr id="3" name="Объект 2"/>
          <p:cNvSpPr>
            <a:spLocks noGrp="1"/>
          </p:cNvSpPr>
          <p:nvPr>
            <p:ph sz="quarter" idx="13"/>
          </p:nvPr>
        </p:nvSpPr>
        <p:spPr/>
        <p:txBody>
          <a:bodyPr>
            <a:normAutofit fontScale="92500" lnSpcReduction="20000"/>
          </a:bodyPr>
          <a:lstStyle/>
          <a:p>
            <a:r>
              <a:rPr lang="ru-RU" dirty="0" smtClean="0"/>
              <a:t>- с 2015 года все квалификационные работы выкладываются на сайте, а значит могут быть проверены, а их авторы (при обнаружении плагиата) могут быть лишены диплома</a:t>
            </a:r>
          </a:p>
          <a:p>
            <a:r>
              <a:rPr lang="ru-RU" dirty="0" smtClean="0"/>
              <a:t>- преподаватели (научные руководители и рецензенты) используют как «</a:t>
            </a:r>
            <a:r>
              <a:rPr lang="ru-RU" dirty="0" err="1" smtClean="0"/>
              <a:t>антиплагиат</a:t>
            </a:r>
            <a:r>
              <a:rPr lang="ru-RU" dirty="0" smtClean="0"/>
              <a:t>» (который теоретически можно обмануть), так и собственный здравый смысл и  </a:t>
            </a:r>
            <a:r>
              <a:rPr lang="en-US" dirty="0" smtClean="0"/>
              <a:t>Google</a:t>
            </a:r>
            <a:endParaRPr lang="ru-RU" dirty="0" smtClean="0"/>
          </a:p>
          <a:p>
            <a:r>
              <a:rPr lang="ru-RU" dirty="0" smtClean="0"/>
              <a:t>Есть прецеденты «</a:t>
            </a:r>
            <a:r>
              <a:rPr lang="ru-RU" dirty="0" err="1" smtClean="0"/>
              <a:t>незащиты</a:t>
            </a:r>
            <a:r>
              <a:rPr lang="ru-RU" dirty="0" smtClean="0"/>
              <a:t>» работы с плагиатом и на </a:t>
            </a:r>
            <a:r>
              <a:rPr lang="ru-RU" dirty="0" smtClean="0"/>
              <a:t>ФИЯ </a:t>
            </a:r>
            <a:r>
              <a:rPr lang="ru-RU" dirty="0" smtClean="0"/>
              <a:t>и на других факультетах;</a:t>
            </a:r>
          </a:p>
          <a:p>
            <a:r>
              <a:rPr lang="en-US" dirty="0" smtClean="0"/>
              <a:t>Last but not least: </a:t>
            </a:r>
            <a:r>
              <a:rPr lang="ru-RU" dirty="0" smtClean="0"/>
              <a:t>написание своей работы без плагиата – вопрос </a:t>
            </a:r>
            <a:r>
              <a:rPr lang="ru-RU" b="1" dirty="0" smtClean="0"/>
              <a:t>самоуважения</a:t>
            </a:r>
            <a:endParaRPr lang="en-US" b="1" dirty="0" smtClean="0"/>
          </a:p>
          <a:p>
            <a:endParaRPr lang="ru-RU" dirty="0"/>
          </a:p>
        </p:txBody>
      </p:sp>
    </p:spTree>
    <p:extLst>
      <p:ext uri="{BB962C8B-B14F-4D97-AF65-F5344CB8AC3E}">
        <p14:creationId xmlns:p14="http://schemas.microsoft.com/office/powerpoint/2010/main" val="308807685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TotalTime>
  <Words>680</Words>
  <Application>Microsoft Office PowerPoint</Application>
  <PresentationFormat>Экран (4:3)</PresentationFormat>
  <Paragraphs>42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Воздушный поток</vt:lpstr>
      <vt:lpstr>ПЛАГИАТ И КАК ЕГО ИЗБЕЖАТЬ</vt:lpstr>
      <vt:lpstr>Что такое плагиат?</vt:lpstr>
      <vt:lpstr>Что можно?</vt:lpstr>
      <vt:lpstr>Как грамотно цитировать?</vt:lpstr>
      <vt:lpstr>Парафраз</vt:lpstr>
      <vt:lpstr>Парафраз (2)</vt:lpstr>
      <vt:lpstr>Антиплагиат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ПЛАГИАТ И КАК ЕГО ИЗБЕЖАТЬ</dc:title>
  <dc:creator>Пользователь</dc:creator>
  <cp:lastModifiedBy>Пользователь</cp:lastModifiedBy>
  <cp:revision>7</cp:revision>
  <dcterms:created xsi:type="dcterms:W3CDTF">2016-03-02T04:28:15Z</dcterms:created>
  <dcterms:modified xsi:type="dcterms:W3CDTF">2017-03-09T13:57:18Z</dcterms:modified>
</cp:coreProperties>
</file>